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7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embeddedFontLst>
    <p:embeddedFont>
      <p:font typeface="Lustria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3" roundtripDataSignature="AMtx7mgnq3THRVIcEpALCkgMA1a+ZQSR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Lustria-regular.fnt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b3186fcfa0_2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7" name="Google Shape;597;g2b3186fcfa0_2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8" name="Google Shape;598;g2b3186fcfa0_2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2bdf8700fdf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5" name="Google Shape;735;g2bdf8700fdf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6" name="Google Shape;736;g2bdf8700fdf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aaa1487301_0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7" name="Google Shape;747;g2aaa1487301_0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8" name="Google Shape;748;g2aaa1487301_0_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3791d1961e_5_2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1" name="Google Shape;761;g33791d1961e_5_2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2" name="Google Shape;762;g33791d1961e_5_2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33d1944be5_1_126:notes"/>
          <p:cNvSpPr/>
          <p:nvPr>
            <p:ph idx="2" type="sldImg"/>
          </p:nvPr>
        </p:nvSpPr>
        <p:spPr>
          <a:xfrm>
            <a:off x="426022" y="1143550"/>
            <a:ext cx="6005955" cy="30855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4" name="Google Shape;774;g333d1944be5_1_126:notes"/>
          <p:cNvSpPr txBox="1"/>
          <p:nvPr>
            <p:ph idx="1" type="body"/>
          </p:nvPr>
        </p:nvSpPr>
        <p:spPr>
          <a:xfrm>
            <a:off x="685801" y="4400555"/>
            <a:ext cx="5486400" cy="3600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5" name="Google Shape;775;g333d1944be5_1_126:notes"/>
          <p:cNvSpPr txBox="1"/>
          <p:nvPr>
            <p:ph idx="12" type="sldNum"/>
          </p:nvPr>
        </p:nvSpPr>
        <p:spPr>
          <a:xfrm>
            <a:off x="3884613" y="8685225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373c4d7474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1" name="Google Shape;791;g3373c4d7474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2" name="Google Shape;792;g3373c4d7474_0_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3" name="Google Shape;80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4" name="Google Shape;80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33d1944be5_1_176:notes"/>
          <p:cNvSpPr/>
          <p:nvPr>
            <p:ph idx="2" type="sldImg"/>
          </p:nvPr>
        </p:nvSpPr>
        <p:spPr>
          <a:xfrm>
            <a:off x="426022" y="1143550"/>
            <a:ext cx="6005955" cy="30855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8" name="Google Shape;818;g333d1944be5_1_176:notes"/>
          <p:cNvSpPr txBox="1"/>
          <p:nvPr>
            <p:ph idx="1" type="body"/>
          </p:nvPr>
        </p:nvSpPr>
        <p:spPr>
          <a:xfrm>
            <a:off x="685801" y="4400555"/>
            <a:ext cx="5486400" cy="3600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9" name="Google Shape;819;g333d1944be5_1_176:notes"/>
          <p:cNvSpPr txBox="1"/>
          <p:nvPr>
            <p:ph idx="12" type="sldNum"/>
          </p:nvPr>
        </p:nvSpPr>
        <p:spPr>
          <a:xfrm>
            <a:off x="3884613" y="8685225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aaa1487301_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0" name="Google Shape;610;g2aaa1487301_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1" name="Google Shape;611;g2aaa1487301_0_1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33d1944be5_1_41:notes"/>
          <p:cNvSpPr/>
          <p:nvPr>
            <p:ph idx="2" type="sldImg"/>
          </p:nvPr>
        </p:nvSpPr>
        <p:spPr>
          <a:xfrm>
            <a:off x="426022" y="1143550"/>
            <a:ext cx="6005955" cy="30855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0" name="Google Shape;630;g333d1944be5_1_41:notes"/>
          <p:cNvSpPr txBox="1"/>
          <p:nvPr>
            <p:ph idx="1" type="body"/>
          </p:nvPr>
        </p:nvSpPr>
        <p:spPr>
          <a:xfrm>
            <a:off x="685801" y="4400555"/>
            <a:ext cx="5486400" cy="3600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1" name="Google Shape;631;g333d1944be5_1_41:notes"/>
          <p:cNvSpPr txBox="1"/>
          <p:nvPr>
            <p:ph idx="12" type="sldNum"/>
          </p:nvPr>
        </p:nvSpPr>
        <p:spPr>
          <a:xfrm>
            <a:off x="3884613" y="868522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aaa0efc886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8" name="Google Shape;648;g2aaa0efc886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9" name="Google Shape;649;g2aaa0efc886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aaa1487301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4" name="Google Shape;664;g2aaa1487301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5" name="Google Shape;665;g2aaa1487301_0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2bdc2d0b3d9_1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9" name="Google Shape;679;g2bdc2d0b3d9_1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>
                <a:latin typeface="Arial"/>
                <a:ea typeface="Arial"/>
                <a:cs typeface="Arial"/>
                <a:sym typeface="Arial"/>
              </a:rPr>
              <a:t>L’obiettivo è incentivare una inevitabile cooperazione tra le micro, piccole e medie imprese per affrontare le nuove sfide operative del mercato globale </a:t>
            </a:r>
            <a:endParaRPr sz="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g2bdc2d0b3d9_1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5" name="Google Shape;69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6" name="Google Shape;69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9" name="Google Shape;70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0" name="Google Shape;710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2b8f6900164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2" name="Google Shape;722;g2b8f6900164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3" name="Google Shape;723;g2b8f6900164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">
  <p:cSld name="Titolo">
    <p:bg>
      <p:bgPr>
        <a:solidFill>
          <a:schemeClr val="accent6">
            <a:alpha val="89019"/>
          </a:schemeClr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"/>
          <p:cNvSpPr/>
          <p:nvPr>
            <p:ph idx="2" type="pic"/>
          </p:nvPr>
        </p:nvSpPr>
        <p:spPr>
          <a:xfrm>
            <a:off x="0" y="0"/>
            <a:ext cx="76771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21"/>
          <p:cNvSpPr txBox="1"/>
          <p:nvPr>
            <p:ph type="ctrTitle"/>
          </p:nvPr>
        </p:nvSpPr>
        <p:spPr>
          <a:xfrm>
            <a:off x="8336042" y="1550988"/>
            <a:ext cx="3284832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E5EC"/>
              </a:buClr>
              <a:buSzPts val="5000"/>
              <a:buFont typeface="Avenir"/>
              <a:buNone/>
              <a:defRPr b="0" i="0" sz="5000" u="none" cap="none" strike="noStrike">
                <a:solidFill>
                  <a:srgbClr val="ECE5E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21"/>
          <p:cNvSpPr txBox="1"/>
          <p:nvPr>
            <p:ph idx="1" type="subTitle"/>
          </p:nvPr>
        </p:nvSpPr>
        <p:spPr>
          <a:xfrm>
            <a:off x="8336042" y="4057095"/>
            <a:ext cx="3284832" cy="1553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E5EC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ECE5E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7" name="Google Shape;17;p21"/>
          <p:cNvSpPr txBox="1"/>
          <p:nvPr>
            <p:ph idx="3" type="body"/>
          </p:nvPr>
        </p:nvSpPr>
        <p:spPr>
          <a:xfrm>
            <a:off x="1654175" y="4241283"/>
            <a:ext cx="10537825" cy="26167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0"/>
              <a:buFont typeface="Arial"/>
              <a:buNone/>
              <a:defRPr b="0" i="0" sz="45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a del prodotto">
  <p:cSld name="Panoramica del prodotto">
    <p:bg>
      <p:bgPr>
        <a:solidFill>
          <a:schemeClr val="accent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/>
          <p:nvPr>
            <p:ph idx="2" type="pic"/>
          </p:nvPr>
        </p:nvSpPr>
        <p:spPr>
          <a:xfrm>
            <a:off x="6862439" y="0"/>
            <a:ext cx="5328822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52" name="Google Shape;152;p25"/>
          <p:cNvSpPr txBox="1"/>
          <p:nvPr>
            <p:ph idx="1" type="subTitle"/>
          </p:nvPr>
        </p:nvSpPr>
        <p:spPr>
          <a:xfrm>
            <a:off x="838200" y="2154063"/>
            <a:ext cx="2383973" cy="1452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CE5E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CE5E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53" name="Google Shape;153;p25"/>
          <p:cNvSpPr txBox="1"/>
          <p:nvPr>
            <p:ph idx="3" type="body"/>
          </p:nvPr>
        </p:nvSpPr>
        <p:spPr>
          <a:xfrm>
            <a:off x="838200" y="1787638"/>
            <a:ext cx="2383973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54" name="Google Shape;154;p25"/>
          <p:cNvSpPr txBox="1"/>
          <p:nvPr>
            <p:ph idx="4" type="body"/>
          </p:nvPr>
        </p:nvSpPr>
        <p:spPr>
          <a:xfrm>
            <a:off x="3548746" y="2154063"/>
            <a:ext cx="2383972" cy="1422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55" name="Google Shape;155;p25"/>
          <p:cNvSpPr txBox="1"/>
          <p:nvPr>
            <p:ph idx="5" type="body"/>
          </p:nvPr>
        </p:nvSpPr>
        <p:spPr>
          <a:xfrm>
            <a:off x="3548746" y="1787638"/>
            <a:ext cx="2383972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56" name="Google Shape;156;p25"/>
          <p:cNvSpPr txBox="1"/>
          <p:nvPr>
            <p:ph idx="6" type="body"/>
          </p:nvPr>
        </p:nvSpPr>
        <p:spPr>
          <a:xfrm>
            <a:off x="838200" y="4415035"/>
            <a:ext cx="2383973" cy="1332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57" name="Google Shape;157;p25"/>
          <p:cNvSpPr txBox="1"/>
          <p:nvPr>
            <p:ph idx="7" type="body"/>
          </p:nvPr>
        </p:nvSpPr>
        <p:spPr>
          <a:xfrm>
            <a:off x="838200" y="4048610"/>
            <a:ext cx="2383973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58" name="Google Shape;158;p25"/>
          <p:cNvSpPr txBox="1"/>
          <p:nvPr>
            <p:ph idx="8" type="body"/>
          </p:nvPr>
        </p:nvSpPr>
        <p:spPr>
          <a:xfrm>
            <a:off x="3548746" y="4415035"/>
            <a:ext cx="2383972" cy="1332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59" name="Google Shape;159;p25"/>
          <p:cNvSpPr txBox="1"/>
          <p:nvPr>
            <p:ph idx="9" type="body"/>
          </p:nvPr>
        </p:nvSpPr>
        <p:spPr>
          <a:xfrm>
            <a:off x="3548746" y="4048610"/>
            <a:ext cx="2383972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60" name="Google Shape;160;p25"/>
          <p:cNvSpPr txBox="1"/>
          <p:nvPr>
            <p:ph type="ctrTitle"/>
          </p:nvPr>
        </p:nvSpPr>
        <p:spPr>
          <a:xfrm>
            <a:off x="838201" y="893045"/>
            <a:ext cx="5094517" cy="296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venir"/>
              <a:buNone/>
              <a:defRPr b="0" i="0" sz="22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ategia di crescita">
  <p:cSld name="Strategia di crescita">
    <p:bg>
      <p:bgPr>
        <a:solidFill>
          <a:schemeClr val="lt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65" name="Google Shape;165;p26"/>
          <p:cNvSpPr txBox="1"/>
          <p:nvPr>
            <p:ph type="ctrTitle"/>
          </p:nvPr>
        </p:nvSpPr>
        <p:spPr>
          <a:xfrm>
            <a:off x="2989603" y="727515"/>
            <a:ext cx="6212793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p26"/>
          <p:cNvSpPr txBox="1"/>
          <p:nvPr>
            <p:ph idx="1" type="body"/>
          </p:nvPr>
        </p:nvSpPr>
        <p:spPr>
          <a:xfrm>
            <a:off x="1780446" y="4192395"/>
            <a:ext cx="2431015" cy="1148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67" name="Google Shape;167;p26"/>
          <p:cNvSpPr txBox="1"/>
          <p:nvPr>
            <p:ph idx="2" type="body"/>
          </p:nvPr>
        </p:nvSpPr>
        <p:spPr>
          <a:xfrm>
            <a:off x="5009724" y="4192396"/>
            <a:ext cx="2431015" cy="1148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68" name="Google Shape;168;p26"/>
          <p:cNvSpPr txBox="1"/>
          <p:nvPr>
            <p:ph idx="3" type="body"/>
          </p:nvPr>
        </p:nvSpPr>
        <p:spPr>
          <a:xfrm>
            <a:off x="8153400" y="4192395"/>
            <a:ext cx="2431015" cy="1148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69" name="Google Shape;169;p26"/>
          <p:cNvSpPr txBox="1"/>
          <p:nvPr>
            <p:ph idx="4" type="body"/>
          </p:nvPr>
        </p:nvSpPr>
        <p:spPr>
          <a:xfrm>
            <a:off x="2989603" y="1124727"/>
            <a:ext cx="6212793" cy="568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70" name="Google Shape;170;p26"/>
          <p:cNvSpPr/>
          <p:nvPr>
            <p:ph idx="5" type="body"/>
          </p:nvPr>
        </p:nvSpPr>
        <p:spPr>
          <a:xfrm>
            <a:off x="2206278" y="2482446"/>
            <a:ext cx="1581912" cy="15819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71" name="Google Shape;171;p26"/>
          <p:cNvSpPr/>
          <p:nvPr>
            <p:ph idx="6" type="body"/>
          </p:nvPr>
        </p:nvSpPr>
        <p:spPr>
          <a:xfrm>
            <a:off x="5426320" y="2482446"/>
            <a:ext cx="1581912" cy="15819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72" name="Google Shape;172;p26"/>
          <p:cNvSpPr/>
          <p:nvPr>
            <p:ph idx="7" type="body"/>
          </p:nvPr>
        </p:nvSpPr>
        <p:spPr>
          <a:xfrm>
            <a:off x="8569996" y="2482446"/>
            <a:ext cx="1581912" cy="1581912"/>
          </a:xfrm>
          <a:prstGeom prst="ellipse">
            <a:avLst/>
          </a:prstGeom>
          <a:solidFill>
            <a:srgbClr val="506F4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uzione">
  <p:cSld name="Soluzione">
    <p:bg>
      <p:bgPr>
        <a:solidFill>
          <a:srgbClr val="7F7F7F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2"/>
          <p:cNvSpPr txBox="1"/>
          <p:nvPr>
            <p:ph idx="1" type="body"/>
          </p:nvPr>
        </p:nvSpPr>
        <p:spPr>
          <a:xfrm>
            <a:off x="1029788" y="1449390"/>
            <a:ext cx="15294428" cy="30765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75" name="Google Shape;17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78" name="Google Shape;178;p32"/>
          <p:cNvSpPr txBox="1"/>
          <p:nvPr>
            <p:ph type="ctrTitle"/>
          </p:nvPr>
        </p:nvSpPr>
        <p:spPr>
          <a:xfrm>
            <a:off x="1360714" y="1863161"/>
            <a:ext cx="9993085" cy="8926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32"/>
          <p:cNvSpPr txBox="1"/>
          <p:nvPr>
            <p:ph idx="2" type="subTitle"/>
          </p:nvPr>
        </p:nvSpPr>
        <p:spPr>
          <a:xfrm>
            <a:off x="707573" y="3751002"/>
            <a:ext cx="2383973" cy="1583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CE5E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CE5E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80" name="Google Shape;180;p32"/>
          <p:cNvSpPr txBox="1"/>
          <p:nvPr>
            <p:ph idx="3" type="body"/>
          </p:nvPr>
        </p:nvSpPr>
        <p:spPr>
          <a:xfrm>
            <a:off x="707573" y="3384577"/>
            <a:ext cx="2383973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81" name="Google Shape;181;p32"/>
          <p:cNvSpPr txBox="1"/>
          <p:nvPr>
            <p:ph idx="4" type="body"/>
          </p:nvPr>
        </p:nvSpPr>
        <p:spPr>
          <a:xfrm>
            <a:off x="3494316" y="3751002"/>
            <a:ext cx="2383972" cy="15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82" name="Google Shape;182;p32"/>
          <p:cNvSpPr txBox="1"/>
          <p:nvPr>
            <p:ph idx="5" type="body"/>
          </p:nvPr>
        </p:nvSpPr>
        <p:spPr>
          <a:xfrm>
            <a:off x="3494316" y="3384577"/>
            <a:ext cx="2383972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83" name="Google Shape;183;p32"/>
          <p:cNvSpPr txBox="1"/>
          <p:nvPr>
            <p:ph idx="6" type="body"/>
          </p:nvPr>
        </p:nvSpPr>
        <p:spPr>
          <a:xfrm>
            <a:off x="6281057" y="3751002"/>
            <a:ext cx="2383973" cy="15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84" name="Google Shape;184;p32"/>
          <p:cNvSpPr txBox="1"/>
          <p:nvPr>
            <p:ph idx="7" type="body"/>
          </p:nvPr>
        </p:nvSpPr>
        <p:spPr>
          <a:xfrm>
            <a:off x="6281057" y="3384577"/>
            <a:ext cx="2383973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85" name="Google Shape;185;p32"/>
          <p:cNvSpPr txBox="1"/>
          <p:nvPr>
            <p:ph idx="8" type="body"/>
          </p:nvPr>
        </p:nvSpPr>
        <p:spPr>
          <a:xfrm>
            <a:off x="9067800" y="3751002"/>
            <a:ext cx="2383972" cy="15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86" name="Google Shape;186;p32"/>
          <p:cNvSpPr txBox="1"/>
          <p:nvPr>
            <p:ph idx="9" type="body"/>
          </p:nvPr>
        </p:nvSpPr>
        <p:spPr>
          <a:xfrm>
            <a:off x="9067800" y="3384577"/>
            <a:ext cx="2383972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ntaggi del prodotto">
  <p:cSld name="Vantaggi del prodotto">
    <p:bg>
      <p:bgPr>
        <a:solidFill>
          <a:srgbClr val="7F7F7F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>
            <p:ph idx="2" type="pic"/>
          </p:nvPr>
        </p:nvSpPr>
        <p:spPr>
          <a:xfrm>
            <a:off x="-4281" y="3429000"/>
            <a:ext cx="12196282" cy="3429001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33"/>
          <p:cNvSpPr txBox="1"/>
          <p:nvPr>
            <p:ph idx="1" type="body"/>
          </p:nvPr>
        </p:nvSpPr>
        <p:spPr>
          <a:xfrm>
            <a:off x="838200" y="-2355262"/>
            <a:ext cx="11353799" cy="5551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90" name="Google Shape;190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93" name="Google Shape;193;p33"/>
          <p:cNvSpPr txBox="1"/>
          <p:nvPr>
            <p:ph type="ctrTitle"/>
          </p:nvPr>
        </p:nvSpPr>
        <p:spPr>
          <a:xfrm>
            <a:off x="838200" y="727508"/>
            <a:ext cx="10515600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4" name="Google Shape;194;p33"/>
          <p:cNvSpPr txBox="1"/>
          <p:nvPr>
            <p:ph idx="3" type="subTitle"/>
          </p:nvPr>
        </p:nvSpPr>
        <p:spPr>
          <a:xfrm>
            <a:off x="838200" y="1453589"/>
            <a:ext cx="10515600" cy="1518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sore">
  <p:cSld name="Divisore">
    <p:bg>
      <p:bgPr>
        <a:solidFill>
          <a:schemeClr val="accent6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34"/>
          <p:cNvSpPr txBox="1"/>
          <p:nvPr>
            <p:ph idx="1" type="body"/>
          </p:nvPr>
        </p:nvSpPr>
        <p:spPr>
          <a:xfrm>
            <a:off x="-3250937" y="1278117"/>
            <a:ext cx="19788513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98" name="Google Shape;198;p34"/>
          <p:cNvSpPr txBox="1"/>
          <p:nvPr>
            <p:ph type="ctrTitle"/>
          </p:nvPr>
        </p:nvSpPr>
        <p:spPr>
          <a:xfrm>
            <a:off x="1253218" y="2685143"/>
            <a:ext cx="9685563" cy="14877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E5EC"/>
              </a:buClr>
              <a:buSzPts val="5000"/>
              <a:buFont typeface="Avenir"/>
              <a:buNone/>
              <a:defRPr b="0" i="0" sz="5000" u="none" cap="none" strike="noStrike">
                <a:solidFill>
                  <a:srgbClr val="ECE5E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a del mercato">
  <p:cSld name="Panoramica del mercato">
    <p:bg>
      <p:bgPr>
        <a:solidFill>
          <a:schemeClr val="accent6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 txBox="1"/>
          <p:nvPr>
            <p:ph idx="1" type="body"/>
          </p:nvPr>
        </p:nvSpPr>
        <p:spPr>
          <a:xfrm>
            <a:off x="0" y="0"/>
            <a:ext cx="13879773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01" name="Google Shape;201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BA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BA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04" name="Google Shape;204;p35"/>
          <p:cNvSpPr txBox="1"/>
          <p:nvPr>
            <p:ph type="ctrTitle"/>
          </p:nvPr>
        </p:nvSpPr>
        <p:spPr>
          <a:xfrm>
            <a:off x="7075483" y="1941509"/>
            <a:ext cx="4386945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p35"/>
          <p:cNvSpPr txBox="1"/>
          <p:nvPr>
            <p:ph idx="2" type="body"/>
          </p:nvPr>
        </p:nvSpPr>
        <p:spPr>
          <a:xfrm>
            <a:off x="860223" y="4076963"/>
            <a:ext cx="2834640" cy="115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06" name="Google Shape;206;p35"/>
          <p:cNvSpPr txBox="1"/>
          <p:nvPr>
            <p:ph idx="3" type="body"/>
          </p:nvPr>
        </p:nvSpPr>
        <p:spPr>
          <a:xfrm>
            <a:off x="1070773" y="2806964"/>
            <a:ext cx="2693128" cy="9916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07" name="Google Shape;207;p35"/>
          <p:cNvSpPr txBox="1"/>
          <p:nvPr>
            <p:ph idx="4" type="body"/>
          </p:nvPr>
        </p:nvSpPr>
        <p:spPr>
          <a:xfrm>
            <a:off x="4728372" y="4076963"/>
            <a:ext cx="2833338" cy="115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08" name="Google Shape;208;p35"/>
          <p:cNvSpPr txBox="1"/>
          <p:nvPr>
            <p:ph idx="5" type="body"/>
          </p:nvPr>
        </p:nvSpPr>
        <p:spPr>
          <a:xfrm>
            <a:off x="8595219" y="4076963"/>
            <a:ext cx="2833339" cy="115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cxnSp>
        <p:nvCxnSpPr>
          <p:cNvPr id="209" name="Google Shape;209;p35"/>
          <p:cNvCxnSpPr/>
          <p:nvPr/>
        </p:nvCxnSpPr>
        <p:spPr>
          <a:xfrm>
            <a:off x="860223" y="3939883"/>
            <a:ext cx="2903678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0" name="Google Shape;210;p35"/>
          <p:cNvSpPr txBox="1"/>
          <p:nvPr>
            <p:ph idx="6" type="body"/>
          </p:nvPr>
        </p:nvSpPr>
        <p:spPr>
          <a:xfrm>
            <a:off x="4937619" y="2806964"/>
            <a:ext cx="2693128" cy="9916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11" name="Google Shape;211;p35"/>
          <p:cNvSpPr txBox="1"/>
          <p:nvPr>
            <p:ph idx="7" type="body"/>
          </p:nvPr>
        </p:nvSpPr>
        <p:spPr>
          <a:xfrm>
            <a:off x="8804467" y="2806964"/>
            <a:ext cx="2693128" cy="9916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cxnSp>
        <p:nvCxnSpPr>
          <p:cNvPr id="212" name="Google Shape;212;p35"/>
          <p:cNvCxnSpPr/>
          <p:nvPr/>
        </p:nvCxnSpPr>
        <p:spPr>
          <a:xfrm>
            <a:off x="8593917" y="3939883"/>
            <a:ext cx="2741118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3" name="Google Shape;213;p35"/>
          <p:cNvCxnSpPr/>
          <p:nvPr/>
        </p:nvCxnSpPr>
        <p:spPr>
          <a:xfrm>
            <a:off x="4727069" y="3939883"/>
            <a:ext cx="2903678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4" name="Google Shape;214;p35"/>
          <p:cNvCxnSpPr/>
          <p:nvPr/>
        </p:nvCxnSpPr>
        <p:spPr>
          <a:xfrm>
            <a:off x="8593917" y="3939883"/>
            <a:ext cx="2903678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 di mercato">
  <p:cSld name="Confronto di mercato">
    <p:bg>
      <p:bgPr>
        <a:solidFill>
          <a:srgbClr val="7F7F7F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19" name="Google Shape;219;p36"/>
          <p:cNvSpPr txBox="1"/>
          <p:nvPr>
            <p:ph idx="1" type="body"/>
          </p:nvPr>
        </p:nvSpPr>
        <p:spPr>
          <a:xfrm>
            <a:off x="838200" y="4428271"/>
            <a:ext cx="2939143" cy="469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20" name="Google Shape;220;p36"/>
          <p:cNvSpPr txBox="1"/>
          <p:nvPr>
            <p:ph idx="2" type="body"/>
          </p:nvPr>
        </p:nvSpPr>
        <p:spPr>
          <a:xfrm>
            <a:off x="838200" y="4753993"/>
            <a:ext cx="2939143" cy="469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21" name="Google Shape;221;p36"/>
          <p:cNvSpPr txBox="1"/>
          <p:nvPr>
            <p:ph idx="3" type="body"/>
          </p:nvPr>
        </p:nvSpPr>
        <p:spPr>
          <a:xfrm>
            <a:off x="4626428" y="4428271"/>
            <a:ext cx="2939143" cy="469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22" name="Google Shape;222;p36"/>
          <p:cNvSpPr txBox="1"/>
          <p:nvPr>
            <p:ph idx="4" type="body"/>
          </p:nvPr>
        </p:nvSpPr>
        <p:spPr>
          <a:xfrm>
            <a:off x="4626428" y="4753993"/>
            <a:ext cx="2939143" cy="469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23" name="Google Shape;223;p36"/>
          <p:cNvSpPr txBox="1"/>
          <p:nvPr>
            <p:ph idx="5" type="body"/>
          </p:nvPr>
        </p:nvSpPr>
        <p:spPr>
          <a:xfrm>
            <a:off x="8414657" y="4428271"/>
            <a:ext cx="2939143" cy="469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24" name="Google Shape;224;p36"/>
          <p:cNvSpPr txBox="1"/>
          <p:nvPr>
            <p:ph idx="6" type="body"/>
          </p:nvPr>
        </p:nvSpPr>
        <p:spPr>
          <a:xfrm>
            <a:off x="8414657" y="4753993"/>
            <a:ext cx="2939143" cy="469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25" name="Google Shape;225;p36"/>
          <p:cNvSpPr txBox="1"/>
          <p:nvPr>
            <p:ph type="ctrTitle"/>
          </p:nvPr>
        </p:nvSpPr>
        <p:spPr>
          <a:xfrm>
            <a:off x="2989604" y="724868"/>
            <a:ext cx="6212793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6" name="Google Shape;226;p36"/>
          <p:cNvSpPr/>
          <p:nvPr>
            <p:ph idx="7" type="body"/>
          </p:nvPr>
        </p:nvSpPr>
        <p:spPr>
          <a:xfrm>
            <a:off x="1390331" y="2383034"/>
            <a:ext cx="1837944" cy="183794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27" name="Google Shape;227;p36"/>
          <p:cNvSpPr/>
          <p:nvPr>
            <p:ph idx="8" type="body"/>
          </p:nvPr>
        </p:nvSpPr>
        <p:spPr>
          <a:xfrm>
            <a:off x="5178559" y="2383034"/>
            <a:ext cx="1837944" cy="1837944"/>
          </a:xfrm>
          <a:prstGeom prst="ellipse">
            <a:avLst/>
          </a:prstGeom>
          <a:solidFill>
            <a:srgbClr val="5C385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28" name="Google Shape;228;p36"/>
          <p:cNvSpPr/>
          <p:nvPr>
            <p:ph idx="9" type="body"/>
          </p:nvPr>
        </p:nvSpPr>
        <p:spPr>
          <a:xfrm>
            <a:off x="8966788" y="2383034"/>
            <a:ext cx="1837944" cy="183794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 nostra concorrenza ">
  <p:cSld name="La nostra concorrenza 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/>
          <p:nvPr>
            <p:ph idx="2" type="pic"/>
          </p:nvPr>
        </p:nvSpPr>
        <p:spPr>
          <a:xfrm>
            <a:off x="-4281" y="0"/>
            <a:ext cx="12196282" cy="2442916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37"/>
          <p:cNvSpPr txBox="1"/>
          <p:nvPr>
            <p:ph idx="1" type="body"/>
          </p:nvPr>
        </p:nvSpPr>
        <p:spPr>
          <a:xfrm>
            <a:off x="-316523" y="104279"/>
            <a:ext cx="12508523" cy="2679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32" name="Google Shape;232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35" name="Google Shape;235;p37"/>
          <p:cNvSpPr txBox="1"/>
          <p:nvPr>
            <p:ph type="ctrTitle"/>
          </p:nvPr>
        </p:nvSpPr>
        <p:spPr>
          <a:xfrm>
            <a:off x="819728" y="2679238"/>
            <a:ext cx="4386945" cy="5451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6" name="Google Shape;236;p37"/>
          <p:cNvSpPr txBox="1"/>
          <p:nvPr>
            <p:ph idx="3" type="body"/>
          </p:nvPr>
        </p:nvSpPr>
        <p:spPr>
          <a:xfrm>
            <a:off x="819728" y="4085594"/>
            <a:ext cx="4953000" cy="204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37" name="Google Shape;237;p37"/>
          <p:cNvSpPr txBox="1"/>
          <p:nvPr>
            <p:ph idx="4" type="body"/>
          </p:nvPr>
        </p:nvSpPr>
        <p:spPr>
          <a:xfrm>
            <a:off x="819728" y="3706090"/>
            <a:ext cx="4953000" cy="4263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38" name="Google Shape;238;p37"/>
          <p:cNvSpPr txBox="1"/>
          <p:nvPr>
            <p:ph idx="5" type="body"/>
          </p:nvPr>
        </p:nvSpPr>
        <p:spPr>
          <a:xfrm>
            <a:off x="6400800" y="4085594"/>
            <a:ext cx="4953000" cy="204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39" name="Google Shape;239;p37"/>
          <p:cNvSpPr txBox="1"/>
          <p:nvPr>
            <p:ph idx="6" type="body"/>
          </p:nvPr>
        </p:nvSpPr>
        <p:spPr>
          <a:xfrm>
            <a:off x="6400800" y="3706090"/>
            <a:ext cx="4953000" cy="4263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 nostra concorrenza v2">
  <p:cSld name="La nostra concorrenza v2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44" name="Google Shape;244;p38"/>
          <p:cNvSpPr txBox="1"/>
          <p:nvPr>
            <p:ph idx="1" type="body"/>
          </p:nvPr>
        </p:nvSpPr>
        <p:spPr>
          <a:xfrm>
            <a:off x="6236499" y="1425477"/>
            <a:ext cx="1706965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45" name="Google Shape;245;p38"/>
          <p:cNvSpPr txBox="1"/>
          <p:nvPr>
            <p:ph idx="2" type="body"/>
          </p:nvPr>
        </p:nvSpPr>
        <p:spPr>
          <a:xfrm>
            <a:off x="6236499" y="5294320"/>
            <a:ext cx="1706965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46" name="Google Shape;246;p38"/>
          <p:cNvSpPr txBox="1"/>
          <p:nvPr>
            <p:ph idx="3" type="body"/>
          </p:nvPr>
        </p:nvSpPr>
        <p:spPr>
          <a:xfrm>
            <a:off x="9440311" y="3354359"/>
            <a:ext cx="1380681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47" name="Google Shape;247;p38"/>
          <p:cNvSpPr txBox="1"/>
          <p:nvPr>
            <p:ph idx="4" type="body"/>
          </p:nvPr>
        </p:nvSpPr>
        <p:spPr>
          <a:xfrm>
            <a:off x="4743347" y="2194947"/>
            <a:ext cx="1183179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48" name="Google Shape;248;p38"/>
          <p:cNvSpPr txBox="1"/>
          <p:nvPr>
            <p:ph idx="5" type="body"/>
          </p:nvPr>
        </p:nvSpPr>
        <p:spPr>
          <a:xfrm>
            <a:off x="5179839" y="4307664"/>
            <a:ext cx="1183179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49" name="Google Shape;249;p38"/>
          <p:cNvSpPr txBox="1"/>
          <p:nvPr>
            <p:ph idx="6" type="body"/>
          </p:nvPr>
        </p:nvSpPr>
        <p:spPr>
          <a:xfrm>
            <a:off x="3642362" y="4439394"/>
            <a:ext cx="1183179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50" name="Google Shape;250;p38"/>
          <p:cNvSpPr txBox="1"/>
          <p:nvPr>
            <p:ph idx="7" type="body"/>
          </p:nvPr>
        </p:nvSpPr>
        <p:spPr>
          <a:xfrm>
            <a:off x="7398712" y="4008089"/>
            <a:ext cx="1183179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51" name="Google Shape;251;p38"/>
          <p:cNvSpPr txBox="1"/>
          <p:nvPr>
            <p:ph idx="8" type="body"/>
          </p:nvPr>
        </p:nvSpPr>
        <p:spPr>
          <a:xfrm>
            <a:off x="3543692" y="3354359"/>
            <a:ext cx="1209143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cxnSp>
        <p:nvCxnSpPr>
          <p:cNvPr id="252" name="Google Shape;252;p38"/>
          <p:cNvCxnSpPr/>
          <p:nvPr/>
        </p:nvCxnSpPr>
        <p:spPr>
          <a:xfrm>
            <a:off x="4756662" y="3600372"/>
            <a:ext cx="4683649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3" name="Google Shape;253;p38"/>
          <p:cNvCxnSpPr/>
          <p:nvPr/>
        </p:nvCxnSpPr>
        <p:spPr>
          <a:xfrm flipH="1" rot="10800000">
            <a:off x="7089982" y="1917502"/>
            <a:ext cx="4678" cy="3376818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4" name="Google Shape;254;p38"/>
          <p:cNvSpPr txBox="1"/>
          <p:nvPr>
            <p:ph idx="9" type="body"/>
          </p:nvPr>
        </p:nvSpPr>
        <p:spPr>
          <a:xfrm>
            <a:off x="7752879" y="1954712"/>
            <a:ext cx="1706965" cy="1048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55" name="Google Shape;255;p38"/>
          <p:cNvSpPr txBox="1"/>
          <p:nvPr>
            <p:ph idx="13" type="body"/>
          </p:nvPr>
        </p:nvSpPr>
        <p:spPr>
          <a:xfrm>
            <a:off x="8859355" y="4708093"/>
            <a:ext cx="1183179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56" name="Google Shape;256;p38"/>
          <p:cNvSpPr txBox="1"/>
          <p:nvPr>
            <p:ph type="ctrTitle"/>
          </p:nvPr>
        </p:nvSpPr>
        <p:spPr>
          <a:xfrm>
            <a:off x="832040" y="722218"/>
            <a:ext cx="4386945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ndamento">
  <p:cSld name="Andamento">
    <p:bg>
      <p:bgPr>
        <a:solidFill>
          <a:schemeClr val="accent6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BA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BA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61" name="Google Shape;261;p39"/>
          <p:cNvSpPr txBox="1"/>
          <p:nvPr>
            <p:ph type="ctrTitle"/>
          </p:nvPr>
        </p:nvSpPr>
        <p:spPr>
          <a:xfrm>
            <a:off x="3160939" y="725448"/>
            <a:ext cx="5870122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2" name="Google Shape;262;p39"/>
          <p:cNvSpPr txBox="1"/>
          <p:nvPr>
            <p:ph idx="1" type="body"/>
          </p:nvPr>
        </p:nvSpPr>
        <p:spPr>
          <a:xfrm>
            <a:off x="6274141" y="2326023"/>
            <a:ext cx="4998576" cy="448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63" name="Google Shape;263;p39"/>
          <p:cNvSpPr txBox="1"/>
          <p:nvPr>
            <p:ph idx="2" type="body"/>
          </p:nvPr>
        </p:nvSpPr>
        <p:spPr>
          <a:xfrm>
            <a:off x="910838" y="2326023"/>
            <a:ext cx="5007023" cy="448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64" name="Google Shape;264;p39"/>
          <p:cNvSpPr txBox="1"/>
          <p:nvPr>
            <p:ph idx="3" type="body"/>
          </p:nvPr>
        </p:nvSpPr>
        <p:spPr>
          <a:xfrm>
            <a:off x="3160940" y="1113029"/>
            <a:ext cx="5870121" cy="568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65" name="Google Shape;265;p39"/>
          <p:cNvSpPr txBox="1"/>
          <p:nvPr>
            <p:ph idx="4" type="body"/>
          </p:nvPr>
        </p:nvSpPr>
        <p:spPr>
          <a:xfrm>
            <a:off x="906949" y="2925763"/>
            <a:ext cx="5010912" cy="2651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66" name="Google Shape;266;p39"/>
          <p:cNvSpPr txBox="1"/>
          <p:nvPr>
            <p:ph idx="5" type="body"/>
          </p:nvPr>
        </p:nvSpPr>
        <p:spPr>
          <a:xfrm>
            <a:off x="6261805" y="2874716"/>
            <a:ext cx="5010912" cy="2651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i siamo">
  <p:cSld name="Chi siamo">
    <p:bg>
      <p:bgPr>
        <a:solidFill>
          <a:schemeClr val="accent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2"/>
          <p:cNvSpPr/>
          <p:nvPr>
            <p:ph idx="2" type="pic"/>
          </p:nvPr>
        </p:nvSpPr>
        <p:spPr>
          <a:xfrm>
            <a:off x="5361215" y="0"/>
            <a:ext cx="683078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22"/>
          <p:cNvSpPr txBox="1"/>
          <p:nvPr>
            <p:ph idx="1" type="body"/>
          </p:nvPr>
        </p:nvSpPr>
        <p:spPr>
          <a:xfrm>
            <a:off x="0" y="4002437"/>
            <a:ext cx="12186555" cy="2855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1" name="Google Shape;2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4" name="Google Shape;24;p22"/>
          <p:cNvSpPr txBox="1"/>
          <p:nvPr>
            <p:ph type="ctrTitle"/>
          </p:nvPr>
        </p:nvSpPr>
        <p:spPr>
          <a:xfrm>
            <a:off x="838201" y="901598"/>
            <a:ext cx="3684814" cy="3365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venir"/>
              <a:buNone/>
              <a:defRPr b="0" i="0" sz="22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22"/>
          <p:cNvSpPr txBox="1"/>
          <p:nvPr>
            <p:ph idx="3" type="subTitle"/>
          </p:nvPr>
        </p:nvSpPr>
        <p:spPr>
          <a:xfrm>
            <a:off x="838201" y="1454764"/>
            <a:ext cx="3684814" cy="28015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CE5E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CE5E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cxnSp>
        <p:nvCxnSpPr>
          <p:cNvPr id="26" name="Google Shape;26;p22"/>
          <p:cNvCxnSpPr/>
          <p:nvPr/>
        </p:nvCxnSpPr>
        <p:spPr>
          <a:xfrm>
            <a:off x="587189" y="0"/>
            <a:ext cx="0" cy="363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contra il nostro team_4 persone">
  <p:cSld name="Incontra il nostro team_4 persone">
    <p:bg>
      <p:bgPr>
        <a:solidFill>
          <a:srgbClr val="7F7F7F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/>
          <p:nvPr>
            <p:ph idx="1" type="body"/>
          </p:nvPr>
        </p:nvSpPr>
        <p:spPr>
          <a:xfrm>
            <a:off x="1" y="1"/>
            <a:ext cx="12192000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69" name="Google Shape;269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72" name="Google Shape;272;p40"/>
          <p:cNvSpPr txBox="1"/>
          <p:nvPr>
            <p:ph type="ctrTitle"/>
          </p:nvPr>
        </p:nvSpPr>
        <p:spPr>
          <a:xfrm>
            <a:off x="2933903" y="1655011"/>
            <a:ext cx="6324194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3" name="Google Shape;273;p40"/>
          <p:cNvSpPr/>
          <p:nvPr>
            <p:ph idx="2" type="pic"/>
          </p:nvPr>
        </p:nvSpPr>
        <p:spPr>
          <a:xfrm>
            <a:off x="1644345" y="2757949"/>
            <a:ext cx="1451493" cy="1462225"/>
          </a:xfrm>
          <a:prstGeom prst="ellipse">
            <a:avLst/>
          </a:prstGeom>
          <a:noFill/>
          <a:ln>
            <a:noFill/>
          </a:ln>
        </p:spPr>
      </p:sp>
      <p:sp>
        <p:nvSpPr>
          <p:cNvPr id="274" name="Google Shape;274;p40"/>
          <p:cNvSpPr txBox="1"/>
          <p:nvPr>
            <p:ph idx="3" type="body"/>
          </p:nvPr>
        </p:nvSpPr>
        <p:spPr>
          <a:xfrm>
            <a:off x="1204655" y="4463647"/>
            <a:ext cx="2330873" cy="4422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75" name="Google Shape;275;p40"/>
          <p:cNvSpPr txBox="1"/>
          <p:nvPr>
            <p:ph idx="4" type="body"/>
          </p:nvPr>
        </p:nvSpPr>
        <p:spPr>
          <a:xfrm>
            <a:off x="1204655" y="4779469"/>
            <a:ext cx="2330873" cy="442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76" name="Google Shape;276;p40"/>
          <p:cNvSpPr/>
          <p:nvPr>
            <p:ph idx="5" type="pic"/>
          </p:nvPr>
        </p:nvSpPr>
        <p:spPr>
          <a:xfrm>
            <a:off x="4133091" y="2757949"/>
            <a:ext cx="1451493" cy="1462225"/>
          </a:xfrm>
          <a:prstGeom prst="ellipse">
            <a:avLst/>
          </a:prstGeom>
          <a:noFill/>
          <a:ln>
            <a:noFill/>
          </a:ln>
        </p:spPr>
      </p:sp>
      <p:sp>
        <p:nvSpPr>
          <p:cNvPr id="277" name="Google Shape;277;p40"/>
          <p:cNvSpPr/>
          <p:nvPr>
            <p:ph idx="6" type="pic"/>
          </p:nvPr>
        </p:nvSpPr>
        <p:spPr>
          <a:xfrm>
            <a:off x="6621836" y="2757949"/>
            <a:ext cx="1451493" cy="1462225"/>
          </a:xfrm>
          <a:prstGeom prst="ellipse">
            <a:avLst/>
          </a:prstGeom>
          <a:noFill/>
          <a:ln>
            <a:noFill/>
          </a:ln>
        </p:spPr>
      </p:sp>
      <p:sp>
        <p:nvSpPr>
          <p:cNvPr id="278" name="Google Shape;278;p40"/>
          <p:cNvSpPr/>
          <p:nvPr>
            <p:ph idx="7" type="pic"/>
          </p:nvPr>
        </p:nvSpPr>
        <p:spPr>
          <a:xfrm>
            <a:off x="9110582" y="2757949"/>
            <a:ext cx="1451493" cy="1462225"/>
          </a:xfrm>
          <a:prstGeom prst="ellipse">
            <a:avLst/>
          </a:prstGeom>
          <a:noFill/>
          <a:ln>
            <a:noFill/>
          </a:ln>
        </p:spPr>
      </p:sp>
      <p:sp>
        <p:nvSpPr>
          <p:cNvPr id="279" name="Google Shape;279;p40"/>
          <p:cNvSpPr txBox="1"/>
          <p:nvPr>
            <p:ph idx="8" type="body"/>
          </p:nvPr>
        </p:nvSpPr>
        <p:spPr>
          <a:xfrm>
            <a:off x="3693400" y="4463647"/>
            <a:ext cx="2330874" cy="4422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80" name="Google Shape;280;p40"/>
          <p:cNvSpPr txBox="1"/>
          <p:nvPr>
            <p:ph idx="9" type="body"/>
          </p:nvPr>
        </p:nvSpPr>
        <p:spPr>
          <a:xfrm>
            <a:off x="3693400" y="4779469"/>
            <a:ext cx="2330874" cy="442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81" name="Google Shape;281;p40"/>
          <p:cNvSpPr txBox="1"/>
          <p:nvPr>
            <p:ph idx="13" type="body"/>
          </p:nvPr>
        </p:nvSpPr>
        <p:spPr>
          <a:xfrm>
            <a:off x="6182145" y="4463647"/>
            <a:ext cx="2330875" cy="4422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82" name="Google Shape;282;p40"/>
          <p:cNvSpPr txBox="1"/>
          <p:nvPr>
            <p:ph idx="14" type="body"/>
          </p:nvPr>
        </p:nvSpPr>
        <p:spPr>
          <a:xfrm>
            <a:off x="6182145" y="4779469"/>
            <a:ext cx="2330875" cy="442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83" name="Google Shape;283;p40"/>
          <p:cNvSpPr txBox="1"/>
          <p:nvPr>
            <p:ph idx="15" type="body"/>
          </p:nvPr>
        </p:nvSpPr>
        <p:spPr>
          <a:xfrm>
            <a:off x="8670891" y="4463647"/>
            <a:ext cx="2330875" cy="4422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84" name="Google Shape;284;p40"/>
          <p:cNvSpPr txBox="1"/>
          <p:nvPr>
            <p:ph idx="16" type="body"/>
          </p:nvPr>
        </p:nvSpPr>
        <p:spPr>
          <a:xfrm>
            <a:off x="8670891" y="4779469"/>
            <a:ext cx="2330875" cy="442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nziamenti">
  <p:cSld name="Finanziamenti">
    <p:bg>
      <p:bgPr>
        <a:solidFill>
          <a:schemeClr val="accent6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BA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BA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89" name="Google Shape;289;p41"/>
          <p:cNvSpPr txBox="1"/>
          <p:nvPr>
            <p:ph type="ctrTitle"/>
          </p:nvPr>
        </p:nvSpPr>
        <p:spPr>
          <a:xfrm>
            <a:off x="2933903" y="724868"/>
            <a:ext cx="6324194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0" name="Google Shape;290;p41"/>
          <p:cNvSpPr txBox="1"/>
          <p:nvPr>
            <p:ph idx="1" type="body"/>
          </p:nvPr>
        </p:nvSpPr>
        <p:spPr>
          <a:xfrm>
            <a:off x="900511" y="4059648"/>
            <a:ext cx="2382386" cy="6137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91" name="Google Shape;291;p41"/>
          <p:cNvSpPr txBox="1"/>
          <p:nvPr>
            <p:ph idx="2" type="body"/>
          </p:nvPr>
        </p:nvSpPr>
        <p:spPr>
          <a:xfrm>
            <a:off x="900511" y="4651391"/>
            <a:ext cx="2382386" cy="857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92" name="Google Shape;292;p41"/>
          <p:cNvSpPr txBox="1"/>
          <p:nvPr>
            <p:ph idx="3" type="body"/>
          </p:nvPr>
        </p:nvSpPr>
        <p:spPr>
          <a:xfrm>
            <a:off x="3584039" y="4059648"/>
            <a:ext cx="2382386" cy="6137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93" name="Google Shape;293;p41"/>
          <p:cNvSpPr txBox="1"/>
          <p:nvPr>
            <p:ph idx="4" type="body"/>
          </p:nvPr>
        </p:nvSpPr>
        <p:spPr>
          <a:xfrm>
            <a:off x="3584039" y="4651391"/>
            <a:ext cx="2382386" cy="857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94" name="Google Shape;294;p41"/>
          <p:cNvSpPr txBox="1"/>
          <p:nvPr>
            <p:ph idx="5" type="body"/>
          </p:nvPr>
        </p:nvSpPr>
        <p:spPr>
          <a:xfrm>
            <a:off x="6267567" y="4059648"/>
            <a:ext cx="2382386" cy="6137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95" name="Google Shape;295;p41"/>
          <p:cNvSpPr txBox="1"/>
          <p:nvPr>
            <p:ph idx="6" type="body"/>
          </p:nvPr>
        </p:nvSpPr>
        <p:spPr>
          <a:xfrm>
            <a:off x="6267567" y="4651391"/>
            <a:ext cx="2382386" cy="857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96" name="Google Shape;296;p41"/>
          <p:cNvSpPr txBox="1"/>
          <p:nvPr>
            <p:ph idx="7" type="body"/>
          </p:nvPr>
        </p:nvSpPr>
        <p:spPr>
          <a:xfrm>
            <a:off x="8951094" y="4059648"/>
            <a:ext cx="2382386" cy="6137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97" name="Google Shape;297;p41"/>
          <p:cNvSpPr txBox="1"/>
          <p:nvPr>
            <p:ph idx="8" type="body"/>
          </p:nvPr>
        </p:nvSpPr>
        <p:spPr>
          <a:xfrm>
            <a:off x="8951094" y="4651391"/>
            <a:ext cx="2382386" cy="857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98" name="Google Shape;298;p41"/>
          <p:cNvSpPr txBox="1"/>
          <p:nvPr>
            <p:ph idx="9" type="body"/>
          </p:nvPr>
        </p:nvSpPr>
        <p:spPr>
          <a:xfrm>
            <a:off x="1285758" y="2399173"/>
            <a:ext cx="1611892" cy="1151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99" name="Google Shape;299;p41"/>
          <p:cNvSpPr txBox="1"/>
          <p:nvPr>
            <p:ph idx="13" type="body"/>
          </p:nvPr>
        </p:nvSpPr>
        <p:spPr>
          <a:xfrm>
            <a:off x="6652814" y="2399173"/>
            <a:ext cx="1611892" cy="1151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00" name="Google Shape;300;p41"/>
          <p:cNvSpPr txBox="1"/>
          <p:nvPr>
            <p:ph idx="14" type="body"/>
          </p:nvPr>
        </p:nvSpPr>
        <p:spPr>
          <a:xfrm>
            <a:off x="9336341" y="2399173"/>
            <a:ext cx="1611892" cy="1151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01" name="Google Shape;301;p41"/>
          <p:cNvSpPr txBox="1"/>
          <p:nvPr>
            <p:ph idx="15" type="body"/>
          </p:nvPr>
        </p:nvSpPr>
        <p:spPr>
          <a:xfrm>
            <a:off x="3969286" y="2399173"/>
            <a:ext cx="1611892" cy="1151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">
  <p:cSld name="Titolo">
    <p:bg>
      <p:bgPr>
        <a:solidFill>
          <a:schemeClr val="accent6">
            <a:alpha val="88627"/>
          </a:schemeClr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3791d1961e_5_4"/>
          <p:cNvSpPr/>
          <p:nvPr>
            <p:ph idx="2" type="pic"/>
          </p:nvPr>
        </p:nvSpPr>
        <p:spPr>
          <a:xfrm>
            <a:off x="0" y="0"/>
            <a:ext cx="76771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g33791d1961e_5_4"/>
          <p:cNvSpPr txBox="1"/>
          <p:nvPr>
            <p:ph type="ctrTitle"/>
          </p:nvPr>
        </p:nvSpPr>
        <p:spPr>
          <a:xfrm>
            <a:off x="8336042" y="1550988"/>
            <a:ext cx="3284832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E5EC"/>
              </a:buClr>
              <a:buSzPts val="5000"/>
              <a:buFont typeface="Avenir"/>
              <a:buNone/>
              <a:defRPr b="0" i="0" sz="5000" u="none" cap="none" strike="noStrike">
                <a:solidFill>
                  <a:srgbClr val="ECE5E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9" name="Google Shape;309;g33791d1961e_5_4"/>
          <p:cNvSpPr txBox="1"/>
          <p:nvPr>
            <p:ph idx="1" type="subTitle"/>
          </p:nvPr>
        </p:nvSpPr>
        <p:spPr>
          <a:xfrm>
            <a:off x="8336042" y="4057095"/>
            <a:ext cx="3284832" cy="1553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E5EC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ECE5E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10" name="Google Shape;310;g33791d1961e_5_4"/>
          <p:cNvSpPr txBox="1"/>
          <p:nvPr>
            <p:ph idx="3" type="body"/>
          </p:nvPr>
        </p:nvSpPr>
        <p:spPr>
          <a:xfrm>
            <a:off x="1654175" y="4241283"/>
            <a:ext cx="10537825" cy="26167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0"/>
              <a:buFont typeface="Arial"/>
              <a:buNone/>
              <a:defRPr b="0" i="0" sz="45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epilogo">
  <p:cSld name="Riepilogo">
    <p:bg>
      <p:bgPr>
        <a:solidFill>
          <a:schemeClr val="accent1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3791d1961e_5_9"/>
          <p:cNvSpPr/>
          <p:nvPr>
            <p:ph idx="2" type="pic"/>
          </p:nvPr>
        </p:nvSpPr>
        <p:spPr>
          <a:xfrm>
            <a:off x="-4281" y="-1"/>
            <a:ext cx="12196282" cy="2917371"/>
          </a:xfrm>
          <a:prstGeom prst="rect">
            <a:avLst/>
          </a:prstGeom>
          <a:noFill/>
          <a:ln>
            <a:noFill/>
          </a:ln>
        </p:spPr>
      </p:sp>
      <p:sp>
        <p:nvSpPr>
          <p:cNvPr id="313" name="Google Shape;313;g33791d1961e_5_9"/>
          <p:cNvSpPr txBox="1"/>
          <p:nvPr>
            <p:ph idx="1" type="body"/>
          </p:nvPr>
        </p:nvSpPr>
        <p:spPr>
          <a:xfrm>
            <a:off x="0" y="4006735"/>
            <a:ext cx="12192000" cy="2851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14" name="Google Shape;314;g33791d1961e_5_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g33791d1961e_5_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g33791d1961e_5_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17" name="Google Shape;317;g33791d1961e_5_9"/>
          <p:cNvSpPr txBox="1"/>
          <p:nvPr>
            <p:ph type="ctrTitle"/>
          </p:nvPr>
        </p:nvSpPr>
        <p:spPr>
          <a:xfrm>
            <a:off x="838200" y="4122721"/>
            <a:ext cx="2895600" cy="1111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8" name="Google Shape;318;g33791d1961e_5_9"/>
          <p:cNvSpPr txBox="1"/>
          <p:nvPr>
            <p:ph idx="3" type="subTitle"/>
          </p:nvPr>
        </p:nvSpPr>
        <p:spPr>
          <a:xfrm>
            <a:off x="4332514" y="3833158"/>
            <a:ext cx="7021287" cy="16903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i siamo">
  <p:cSld name="Chi siamo">
    <p:bg>
      <p:bgPr>
        <a:solidFill>
          <a:schemeClr val="accent1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3791d1961e_5_17"/>
          <p:cNvSpPr/>
          <p:nvPr>
            <p:ph idx="2" type="pic"/>
          </p:nvPr>
        </p:nvSpPr>
        <p:spPr>
          <a:xfrm>
            <a:off x="5361215" y="0"/>
            <a:ext cx="683078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21" name="Google Shape;321;g33791d1961e_5_17"/>
          <p:cNvSpPr txBox="1"/>
          <p:nvPr>
            <p:ph idx="1" type="body"/>
          </p:nvPr>
        </p:nvSpPr>
        <p:spPr>
          <a:xfrm>
            <a:off x="0" y="4002437"/>
            <a:ext cx="12186555" cy="2855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22" name="Google Shape;322;g33791d1961e_5_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g33791d1961e_5_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g33791d1961e_5_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25" name="Google Shape;325;g33791d1961e_5_17"/>
          <p:cNvSpPr txBox="1"/>
          <p:nvPr>
            <p:ph type="ctrTitle"/>
          </p:nvPr>
        </p:nvSpPr>
        <p:spPr>
          <a:xfrm>
            <a:off x="838201" y="901598"/>
            <a:ext cx="3684814" cy="3365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venir"/>
              <a:buNone/>
              <a:defRPr b="0" i="0" sz="22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6" name="Google Shape;326;g33791d1961e_5_17"/>
          <p:cNvSpPr txBox="1"/>
          <p:nvPr>
            <p:ph idx="3" type="subTitle"/>
          </p:nvPr>
        </p:nvSpPr>
        <p:spPr>
          <a:xfrm>
            <a:off x="838201" y="1454764"/>
            <a:ext cx="3684814" cy="28015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CE5E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CE5E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cxnSp>
        <p:nvCxnSpPr>
          <p:cNvPr id="327" name="Google Shape;327;g33791d1961e_5_17"/>
          <p:cNvCxnSpPr/>
          <p:nvPr/>
        </p:nvCxnSpPr>
        <p:spPr>
          <a:xfrm>
            <a:off x="587189" y="0"/>
            <a:ext cx="0" cy="363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blema">
  <p:cSld name="Problema">
    <p:bg>
      <p:bgPr>
        <a:solidFill>
          <a:schemeClr val="accent6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3791d1961e_5_26"/>
          <p:cNvSpPr/>
          <p:nvPr>
            <p:ph idx="2" type="pic"/>
          </p:nvPr>
        </p:nvSpPr>
        <p:spPr>
          <a:xfrm>
            <a:off x="0" y="0"/>
            <a:ext cx="40386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30" name="Google Shape;330;g33791d1961e_5_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BA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g33791d1961e_5_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BA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g33791d1961e_5_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33" name="Google Shape;333;g33791d1961e_5_26"/>
          <p:cNvSpPr txBox="1"/>
          <p:nvPr>
            <p:ph idx="1" type="subTitle"/>
          </p:nvPr>
        </p:nvSpPr>
        <p:spPr>
          <a:xfrm>
            <a:off x="4376050" y="2149803"/>
            <a:ext cx="2383973" cy="1583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CE5E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CE5E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34" name="Google Shape;334;g33791d1961e_5_26"/>
          <p:cNvSpPr txBox="1"/>
          <p:nvPr>
            <p:ph idx="3" type="body"/>
          </p:nvPr>
        </p:nvSpPr>
        <p:spPr>
          <a:xfrm>
            <a:off x="4376050" y="1783378"/>
            <a:ext cx="2383973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35" name="Google Shape;335;g33791d1961e_5_26"/>
          <p:cNvSpPr txBox="1"/>
          <p:nvPr>
            <p:ph idx="4" type="body"/>
          </p:nvPr>
        </p:nvSpPr>
        <p:spPr>
          <a:xfrm>
            <a:off x="6934192" y="2149803"/>
            <a:ext cx="2383972" cy="15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36" name="Google Shape;336;g33791d1961e_5_26"/>
          <p:cNvSpPr txBox="1"/>
          <p:nvPr>
            <p:ph idx="5" type="body"/>
          </p:nvPr>
        </p:nvSpPr>
        <p:spPr>
          <a:xfrm>
            <a:off x="6934192" y="1783378"/>
            <a:ext cx="2383972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37" name="Google Shape;337;g33791d1961e_5_26"/>
          <p:cNvSpPr txBox="1"/>
          <p:nvPr>
            <p:ph idx="6" type="body"/>
          </p:nvPr>
        </p:nvSpPr>
        <p:spPr>
          <a:xfrm>
            <a:off x="4376050" y="4414557"/>
            <a:ext cx="2383973" cy="15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38" name="Google Shape;338;g33791d1961e_5_26"/>
          <p:cNvSpPr txBox="1"/>
          <p:nvPr>
            <p:ph idx="7" type="body"/>
          </p:nvPr>
        </p:nvSpPr>
        <p:spPr>
          <a:xfrm>
            <a:off x="4376050" y="4048132"/>
            <a:ext cx="2383973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39" name="Google Shape;339;g33791d1961e_5_26"/>
          <p:cNvSpPr txBox="1"/>
          <p:nvPr>
            <p:ph idx="8" type="body"/>
          </p:nvPr>
        </p:nvSpPr>
        <p:spPr>
          <a:xfrm>
            <a:off x="6934192" y="4414557"/>
            <a:ext cx="2383972" cy="15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40" name="Google Shape;340;g33791d1961e_5_26"/>
          <p:cNvSpPr txBox="1"/>
          <p:nvPr>
            <p:ph idx="9" type="body"/>
          </p:nvPr>
        </p:nvSpPr>
        <p:spPr>
          <a:xfrm>
            <a:off x="6934192" y="4048132"/>
            <a:ext cx="2383972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41" name="Google Shape;341;g33791d1961e_5_26"/>
          <p:cNvSpPr txBox="1"/>
          <p:nvPr>
            <p:ph type="ctrTitle"/>
          </p:nvPr>
        </p:nvSpPr>
        <p:spPr>
          <a:xfrm>
            <a:off x="4376051" y="893523"/>
            <a:ext cx="5094517" cy="296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2" name="Google Shape;342;g33791d1961e_5_26"/>
          <p:cNvSpPr txBox="1"/>
          <p:nvPr>
            <p:ph idx="13" type="body"/>
          </p:nvPr>
        </p:nvSpPr>
        <p:spPr>
          <a:xfrm>
            <a:off x="9492333" y="2149803"/>
            <a:ext cx="2383972" cy="15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43" name="Google Shape;343;g33791d1961e_5_26"/>
          <p:cNvSpPr txBox="1"/>
          <p:nvPr>
            <p:ph idx="14" type="body"/>
          </p:nvPr>
        </p:nvSpPr>
        <p:spPr>
          <a:xfrm>
            <a:off x="9492333" y="1783378"/>
            <a:ext cx="2383972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dello di business">
  <p:cSld name="Modello di business">
    <p:bg>
      <p:bgPr>
        <a:solidFill>
          <a:schemeClr val="accent1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3791d1961e_5_42"/>
          <p:cNvSpPr/>
          <p:nvPr>
            <p:ph idx="2" type="pic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46" name="Google Shape;346;g33791d1961e_5_42"/>
          <p:cNvSpPr txBox="1"/>
          <p:nvPr>
            <p:ph idx="1" type="body"/>
          </p:nvPr>
        </p:nvSpPr>
        <p:spPr>
          <a:xfrm>
            <a:off x="-1325217" y="3977202"/>
            <a:ext cx="16229934" cy="28520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47" name="Google Shape;347;g33791d1961e_5_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g33791d1961e_5_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g33791d1961e_5_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50" name="Google Shape;350;g33791d1961e_5_42"/>
          <p:cNvSpPr txBox="1"/>
          <p:nvPr>
            <p:ph idx="3" type="subTitle"/>
          </p:nvPr>
        </p:nvSpPr>
        <p:spPr>
          <a:xfrm>
            <a:off x="838199" y="2067161"/>
            <a:ext cx="4386945" cy="100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CE5E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CE5E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51" name="Google Shape;351;g33791d1961e_5_42"/>
          <p:cNvSpPr txBox="1"/>
          <p:nvPr>
            <p:ph idx="4" type="body"/>
          </p:nvPr>
        </p:nvSpPr>
        <p:spPr>
          <a:xfrm>
            <a:off x="838199" y="1766051"/>
            <a:ext cx="4386945" cy="464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52" name="Google Shape;352;g33791d1961e_5_42"/>
          <p:cNvSpPr txBox="1"/>
          <p:nvPr>
            <p:ph type="ctrTitle"/>
          </p:nvPr>
        </p:nvSpPr>
        <p:spPr>
          <a:xfrm>
            <a:off x="838200" y="722217"/>
            <a:ext cx="4386945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venir"/>
              <a:buNone/>
              <a:defRPr b="0" i="0" sz="22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3" name="Google Shape;353;g33791d1961e_5_42"/>
          <p:cNvSpPr txBox="1"/>
          <p:nvPr>
            <p:ph idx="5" type="body"/>
          </p:nvPr>
        </p:nvSpPr>
        <p:spPr>
          <a:xfrm>
            <a:off x="838199" y="3199611"/>
            <a:ext cx="4386945" cy="464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54" name="Google Shape;354;g33791d1961e_5_42"/>
          <p:cNvSpPr txBox="1"/>
          <p:nvPr>
            <p:ph idx="6" type="body"/>
          </p:nvPr>
        </p:nvSpPr>
        <p:spPr>
          <a:xfrm>
            <a:off x="838200" y="3512803"/>
            <a:ext cx="4386758" cy="1006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55" name="Google Shape;355;g33791d1961e_5_42"/>
          <p:cNvSpPr txBox="1"/>
          <p:nvPr>
            <p:ph idx="7" type="body"/>
          </p:nvPr>
        </p:nvSpPr>
        <p:spPr>
          <a:xfrm>
            <a:off x="837976" y="4643683"/>
            <a:ext cx="4386945" cy="464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56" name="Google Shape;356;g33791d1961e_5_42"/>
          <p:cNvSpPr txBox="1"/>
          <p:nvPr>
            <p:ph idx="8" type="body"/>
          </p:nvPr>
        </p:nvSpPr>
        <p:spPr>
          <a:xfrm>
            <a:off x="837977" y="4956875"/>
            <a:ext cx="4386758" cy="1006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cxnSp>
        <p:nvCxnSpPr>
          <p:cNvPr id="357" name="Google Shape;357;g33791d1961e_5_42"/>
          <p:cNvCxnSpPr/>
          <p:nvPr/>
        </p:nvCxnSpPr>
        <p:spPr>
          <a:xfrm>
            <a:off x="590349" y="923365"/>
            <a:ext cx="0" cy="5934635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zie">
  <p:cSld name="Grazie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3791d1961e_5_56"/>
          <p:cNvSpPr/>
          <p:nvPr>
            <p:ph idx="2" type="pic"/>
          </p:nvPr>
        </p:nvSpPr>
        <p:spPr>
          <a:xfrm>
            <a:off x="0" y="0"/>
            <a:ext cx="76771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60" name="Google Shape;360;g33791d1961e_5_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g33791d1961e_5_56"/>
          <p:cNvSpPr txBox="1"/>
          <p:nvPr>
            <p:ph idx="11" type="ftr"/>
          </p:nvPr>
        </p:nvSpPr>
        <p:spPr>
          <a:xfrm>
            <a:off x="4038600" y="6356350"/>
            <a:ext cx="31568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g33791d1961e_5_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63" name="Google Shape;363;g33791d1961e_5_56"/>
          <p:cNvSpPr txBox="1"/>
          <p:nvPr>
            <p:ph type="ctrTitle"/>
          </p:nvPr>
        </p:nvSpPr>
        <p:spPr>
          <a:xfrm>
            <a:off x="8487939" y="1638359"/>
            <a:ext cx="3058885" cy="1111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4" name="Google Shape;364;g33791d1961e_5_56"/>
          <p:cNvSpPr txBox="1"/>
          <p:nvPr>
            <p:ph idx="1" type="subTitle"/>
          </p:nvPr>
        </p:nvSpPr>
        <p:spPr>
          <a:xfrm>
            <a:off x="8487939" y="3135086"/>
            <a:ext cx="3058885" cy="238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cxnSp>
        <p:nvCxnSpPr>
          <p:cNvPr id="365" name="Google Shape;365;g33791d1961e_5_56"/>
          <p:cNvCxnSpPr/>
          <p:nvPr/>
        </p:nvCxnSpPr>
        <p:spPr>
          <a:xfrm>
            <a:off x="8130026" y="0"/>
            <a:ext cx="0" cy="457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6" name="Google Shape;366;g33791d1961e_5_56"/>
          <p:cNvSpPr txBox="1"/>
          <p:nvPr>
            <p:ph idx="3" type="body"/>
          </p:nvPr>
        </p:nvSpPr>
        <p:spPr>
          <a:xfrm>
            <a:off x="100735" y="4698088"/>
            <a:ext cx="11996058" cy="2059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37000"/>
              </a:lnSpc>
              <a:spcBef>
                <a:spcPts val="0"/>
              </a:spcBef>
              <a:spcAft>
                <a:spcPts val="0"/>
              </a:spcAft>
              <a:buClr>
                <a:srgbClr val="ECE5EC"/>
              </a:buClr>
              <a:buSzPts val="50000"/>
              <a:buFont typeface="Arial"/>
              <a:buNone/>
              <a:defRPr b="0" i="0" sz="50000" u="none" cap="none" strike="noStrike">
                <a:solidFill>
                  <a:srgbClr val="ECE5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ano d'azione biennale">
  <p:cSld name="Piano d'azione biennale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3791d1961e_5_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g33791d1961e_5_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g33791d1961e_5_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71" name="Google Shape;371;g33791d1961e_5_65"/>
          <p:cNvSpPr txBox="1"/>
          <p:nvPr>
            <p:ph type="ctrTitle"/>
          </p:nvPr>
        </p:nvSpPr>
        <p:spPr>
          <a:xfrm>
            <a:off x="832040" y="724868"/>
            <a:ext cx="4386945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2" name="Google Shape;372;g33791d1961e_5_65"/>
          <p:cNvSpPr txBox="1"/>
          <p:nvPr>
            <p:ph idx="1" type="body"/>
          </p:nvPr>
        </p:nvSpPr>
        <p:spPr>
          <a:xfrm>
            <a:off x="1712346" y="3027930"/>
            <a:ext cx="49530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73" name="Google Shape;373;g33791d1961e_5_65"/>
          <p:cNvSpPr txBox="1"/>
          <p:nvPr>
            <p:ph idx="2" type="body"/>
          </p:nvPr>
        </p:nvSpPr>
        <p:spPr>
          <a:xfrm>
            <a:off x="2501761" y="3027930"/>
            <a:ext cx="49530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74" name="Google Shape;374;g33791d1961e_5_65"/>
          <p:cNvSpPr txBox="1"/>
          <p:nvPr>
            <p:ph idx="3" type="body"/>
          </p:nvPr>
        </p:nvSpPr>
        <p:spPr>
          <a:xfrm>
            <a:off x="3230365" y="3027930"/>
            <a:ext cx="615309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75" name="Google Shape;375;g33791d1961e_5_65"/>
          <p:cNvSpPr txBox="1"/>
          <p:nvPr>
            <p:ph idx="4" type="body"/>
          </p:nvPr>
        </p:nvSpPr>
        <p:spPr>
          <a:xfrm>
            <a:off x="4080591" y="3027930"/>
            <a:ext cx="49530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76" name="Google Shape;376;g33791d1961e_5_65"/>
          <p:cNvSpPr txBox="1"/>
          <p:nvPr>
            <p:ph idx="5" type="body"/>
          </p:nvPr>
        </p:nvSpPr>
        <p:spPr>
          <a:xfrm>
            <a:off x="4810807" y="3027930"/>
            <a:ext cx="61531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77" name="Google Shape;377;g33791d1961e_5_65"/>
          <p:cNvSpPr txBox="1"/>
          <p:nvPr>
            <p:ph idx="6" type="body"/>
          </p:nvPr>
        </p:nvSpPr>
        <p:spPr>
          <a:xfrm>
            <a:off x="5659421" y="3027930"/>
            <a:ext cx="49530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78" name="Google Shape;378;g33791d1961e_5_65"/>
          <p:cNvSpPr txBox="1"/>
          <p:nvPr>
            <p:ph idx="7" type="body"/>
          </p:nvPr>
        </p:nvSpPr>
        <p:spPr>
          <a:xfrm>
            <a:off x="6448836" y="3027930"/>
            <a:ext cx="49530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79" name="Google Shape;379;g33791d1961e_5_65"/>
          <p:cNvSpPr txBox="1"/>
          <p:nvPr>
            <p:ph idx="8" type="body"/>
          </p:nvPr>
        </p:nvSpPr>
        <p:spPr>
          <a:xfrm>
            <a:off x="7177978" y="3027930"/>
            <a:ext cx="61531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80" name="Google Shape;380;g33791d1961e_5_65"/>
          <p:cNvSpPr txBox="1"/>
          <p:nvPr>
            <p:ph idx="9" type="body"/>
          </p:nvPr>
        </p:nvSpPr>
        <p:spPr>
          <a:xfrm>
            <a:off x="8027666" y="3027930"/>
            <a:ext cx="49530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81" name="Google Shape;381;g33791d1961e_5_65"/>
          <p:cNvSpPr txBox="1"/>
          <p:nvPr>
            <p:ph idx="13" type="body"/>
          </p:nvPr>
        </p:nvSpPr>
        <p:spPr>
          <a:xfrm>
            <a:off x="8817081" y="3027930"/>
            <a:ext cx="49530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82" name="Google Shape;382;g33791d1961e_5_65"/>
          <p:cNvSpPr txBox="1"/>
          <p:nvPr>
            <p:ph idx="14" type="body"/>
          </p:nvPr>
        </p:nvSpPr>
        <p:spPr>
          <a:xfrm>
            <a:off x="9546420" y="3027930"/>
            <a:ext cx="61531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83" name="Google Shape;383;g33791d1961e_5_65"/>
          <p:cNvSpPr txBox="1"/>
          <p:nvPr>
            <p:ph idx="15" type="body"/>
          </p:nvPr>
        </p:nvSpPr>
        <p:spPr>
          <a:xfrm>
            <a:off x="10395907" y="3027930"/>
            <a:ext cx="49530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84" name="Google Shape;384;g33791d1961e_5_65"/>
          <p:cNvSpPr txBox="1"/>
          <p:nvPr>
            <p:ph idx="16" type="body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85" name="Google Shape;385;g33791d1961e_5_65"/>
          <p:cNvSpPr txBox="1"/>
          <p:nvPr>
            <p:ph idx="17" type="body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86" name="Google Shape;386;g33791d1961e_5_65"/>
          <p:cNvSpPr txBox="1"/>
          <p:nvPr>
            <p:ph idx="18" type="body"/>
          </p:nvPr>
        </p:nvSpPr>
        <p:spPr>
          <a:xfrm>
            <a:off x="3230365" y="4871997"/>
            <a:ext cx="615309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87" name="Google Shape;387;g33791d1961e_5_65"/>
          <p:cNvSpPr txBox="1"/>
          <p:nvPr>
            <p:ph idx="19" type="body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88" name="Google Shape;388;g33791d1961e_5_65"/>
          <p:cNvSpPr txBox="1"/>
          <p:nvPr>
            <p:ph idx="20" type="body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89" name="Google Shape;389;g33791d1961e_5_65"/>
          <p:cNvSpPr txBox="1"/>
          <p:nvPr>
            <p:ph idx="21" type="body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90" name="Google Shape;390;g33791d1961e_5_65"/>
          <p:cNvSpPr txBox="1"/>
          <p:nvPr>
            <p:ph idx="22" type="body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91" name="Google Shape;391;g33791d1961e_5_65"/>
          <p:cNvSpPr txBox="1"/>
          <p:nvPr>
            <p:ph idx="23" type="body"/>
          </p:nvPr>
        </p:nvSpPr>
        <p:spPr>
          <a:xfrm>
            <a:off x="7177978" y="4871997"/>
            <a:ext cx="61531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92" name="Google Shape;392;g33791d1961e_5_65"/>
          <p:cNvSpPr txBox="1"/>
          <p:nvPr>
            <p:ph idx="24" type="body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93" name="Google Shape;393;g33791d1961e_5_65"/>
          <p:cNvSpPr txBox="1"/>
          <p:nvPr>
            <p:ph idx="25" type="body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94" name="Google Shape;394;g33791d1961e_5_65"/>
          <p:cNvSpPr txBox="1"/>
          <p:nvPr>
            <p:ph idx="26" type="body"/>
          </p:nvPr>
        </p:nvSpPr>
        <p:spPr>
          <a:xfrm>
            <a:off x="9546420" y="4871997"/>
            <a:ext cx="61531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95" name="Google Shape;395;g33791d1961e_5_65"/>
          <p:cNvSpPr txBox="1"/>
          <p:nvPr>
            <p:ph idx="27" type="body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96" name="Google Shape;396;g33791d1961e_5_65"/>
          <p:cNvSpPr txBox="1"/>
          <p:nvPr>
            <p:ph idx="28" type="body"/>
          </p:nvPr>
        </p:nvSpPr>
        <p:spPr>
          <a:xfrm>
            <a:off x="696804" y="2618463"/>
            <a:ext cx="1021001" cy="501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426C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6F426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97" name="Google Shape;397;g33791d1961e_5_65"/>
          <p:cNvSpPr txBox="1"/>
          <p:nvPr>
            <p:ph idx="29" type="body"/>
          </p:nvPr>
        </p:nvSpPr>
        <p:spPr>
          <a:xfrm>
            <a:off x="696804" y="4449901"/>
            <a:ext cx="1021001" cy="501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426C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6F426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98" name="Google Shape;398;g33791d1961e_5_65"/>
          <p:cNvSpPr txBox="1"/>
          <p:nvPr>
            <p:ph idx="30" type="body"/>
          </p:nvPr>
        </p:nvSpPr>
        <p:spPr>
          <a:xfrm>
            <a:off x="2029367" y="2058310"/>
            <a:ext cx="1440088" cy="4695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99" name="Google Shape;399;g33791d1961e_5_65"/>
          <p:cNvSpPr txBox="1"/>
          <p:nvPr>
            <p:ph idx="31" type="body"/>
          </p:nvPr>
        </p:nvSpPr>
        <p:spPr>
          <a:xfrm>
            <a:off x="4397612" y="2058310"/>
            <a:ext cx="1440088" cy="4695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00" name="Google Shape;400;g33791d1961e_5_65"/>
          <p:cNvSpPr txBox="1"/>
          <p:nvPr>
            <p:ph idx="32" type="body"/>
          </p:nvPr>
        </p:nvSpPr>
        <p:spPr>
          <a:xfrm>
            <a:off x="8344687" y="2058310"/>
            <a:ext cx="1440088" cy="4695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01" name="Google Shape;401;g33791d1961e_5_65"/>
          <p:cNvSpPr txBox="1"/>
          <p:nvPr>
            <p:ph idx="33" type="body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02" name="Google Shape;402;g33791d1961e_5_65"/>
          <p:cNvSpPr txBox="1"/>
          <p:nvPr>
            <p:ph idx="34" type="body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6F42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06F4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03" name="Google Shape;403;g33791d1961e_5_65"/>
          <p:cNvSpPr txBox="1"/>
          <p:nvPr>
            <p:ph idx="35" type="body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ti finanziari">
  <p:cSld name="Dati finanziari">
    <p:bg>
      <p:bgPr>
        <a:solidFill>
          <a:schemeClr val="accent1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3791d1961e_5_102"/>
          <p:cNvSpPr/>
          <p:nvPr>
            <p:ph idx="2" type="pic"/>
          </p:nvPr>
        </p:nvSpPr>
        <p:spPr>
          <a:xfrm>
            <a:off x="-1" y="0"/>
            <a:ext cx="466164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06" name="Google Shape;406;g33791d1961e_5_10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g33791d1961e_5_10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g33791d1961e_5_10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09" name="Google Shape;409;g33791d1961e_5_102"/>
          <p:cNvSpPr txBox="1"/>
          <p:nvPr>
            <p:ph type="ctrTitle"/>
          </p:nvPr>
        </p:nvSpPr>
        <p:spPr>
          <a:xfrm>
            <a:off x="5360889" y="729426"/>
            <a:ext cx="5903262" cy="6353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venir"/>
              <a:buNone/>
              <a:defRPr b="0" i="0" sz="22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0" name="Google Shape;410;g33791d1961e_5_102"/>
          <p:cNvSpPr txBox="1"/>
          <p:nvPr>
            <p:ph idx="1" type="body"/>
          </p:nvPr>
        </p:nvSpPr>
        <p:spPr>
          <a:xfrm>
            <a:off x="5360988" y="1625600"/>
            <a:ext cx="5903912" cy="442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blema">
  <p:cSld name="Problema">
    <p:bg>
      <p:bgPr>
        <a:solidFill>
          <a:schemeClr val="accent6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/>
          <p:nvPr>
            <p:ph idx="2" type="pic"/>
          </p:nvPr>
        </p:nvSpPr>
        <p:spPr>
          <a:xfrm>
            <a:off x="0" y="0"/>
            <a:ext cx="40386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BA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BA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2" name="Google Shape;32;p23"/>
          <p:cNvSpPr txBox="1"/>
          <p:nvPr>
            <p:ph idx="1" type="subTitle"/>
          </p:nvPr>
        </p:nvSpPr>
        <p:spPr>
          <a:xfrm>
            <a:off x="4376050" y="2149803"/>
            <a:ext cx="2383973" cy="1583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CE5E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CE5E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3" name="Google Shape;33;p23"/>
          <p:cNvSpPr txBox="1"/>
          <p:nvPr>
            <p:ph idx="3" type="body"/>
          </p:nvPr>
        </p:nvSpPr>
        <p:spPr>
          <a:xfrm>
            <a:off x="4376050" y="1783378"/>
            <a:ext cx="2383973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4" name="Google Shape;34;p23"/>
          <p:cNvSpPr txBox="1"/>
          <p:nvPr>
            <p:ph idx="4" type="body"/>
          </p:nvPr>
        </p:nvSpPr>
        <p:spPr>
          <a:xfrm>
            <a:off x="6934192" y="2149803"/>
            <a:ext cx="2383972" cy="15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5" name="Google Shape;35;p23"/>
          <p:cNvSpPr txBox="1"/>
          <p:nvPr>
            <p:ph idx="5" type="body"/>
          </p:nvPr>
        </p:nvSpPr>
        <p:spPr>
          <a:xfrm>
            <a:off x="6934192" y="1783378"/>
            <a:ext cx="2383972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6" name="Google Shape;36;p23"/>
          <p:cNvSpPr txBox="1"/>
          <p:nvPr>
            <p:ph idx="6" type="body"/>
          </p:nvPr>
        </p:nvSpPr>
        <p:spPr>
          <a:xfrm>
            <a:off x="4376050" y="4414557"/>
            <a:ext cx="2383973" cy="15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7" name="Google Shape;37;p23"/>
          <p:cNvSpPr txBox="1"/>
          <p:nvPr>
            <p:ph idx="7" type="body"/>
          </p:nvPr>
        </p:nvSpPr>
        <p:spPr>
          <a:xfrm>
            <a:off x="4376050" y="4048132"/>
            <a:ext cx="2383973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8" name="Google Shape;38;p23"/>
          <p:cNvSpPr txBox="1"/>
          <p:nvPr>
            <p:ph idx="8" type="body"/>
          </p:nvPr>
        </p:nvSpPr>
        <p:spPr>
          <a:xfrm>
            <a:off x="6934192" y="4414557"/>
            <a:ext cx="2383972" cy="15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9" name="Google Shape;39;p23"/>
          <p:cNvSpPr txBox="1"/>
          <p:nvPr>
            <p:ph idx="9" type="body"/>
          </p:nvPr>
        </p:nvSpPr>
        <p:spPr>
          <a:xfrm>
            <a:off x="6934192" y="4048132"/>
            <a:ext cx="2383972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0" name="Google Shape;40;p23"/>
          <p:cNvSpPr txBox="1"/>
          <p:nvPr>
            <p:ph type="ctrTitle"/>
          </p:nvPr>
        </p:nvSpPr>
        <p:spPr>
          <a:xfrm>
            <a:off x="4376051" y="893523"/>
            <a:ext cx="5094517" cy="296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23"/>
          <p:cNvSpPr txBox="1"/>
          <p:nvPr>
            <p:ph idx="13" type="body"/>
          </p:nvPr>
        </p:nvSpPr>
        <p:spPr>
          <a:xfrm>
            <a:off x="9492333" y="2149803"/>
            <a:ext cx="2383972" cy="15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" name="Google Shape;42;p23"/>
          <p:cNvSpPr txBox="1"/>
          <p:nvPr>
            <p:ph idx="14" type="body"/>
          </p:nvPr>
        </p:nvSpPr>
        <p:spPr>
          <a:xfrm>
            <a:off x="9492333" y="1783378"/>
            <a:ext cx="2383972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contra il nostro team_8 persone">
  <p:cSld name="Incontra il nostro team_8 persone">
    <p:bg>
      <p:bgPr>
        <a:solidFill>
          <a:srgbClr val="7F7F7F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3791d1961e_5_10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g33791d1961e_5_10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g33791d1961e_5_10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15" name="Google Shape;415;g33791d1961e_5_109"/>
          <p:cNvSpPr/>
          <p:nvPr>
            <p:ph idx="2" type="pic"/>
          </p:nvPr>
        </p:nvSpPr>
        <p:spPr>
          <a:xfrm>
            <a:off x="1979488" y="1979244"/>
            <a:ext cx="1097876" cy="1097875"/>
          </a:xfrm>
          <a:prstGeom prst="ellipse">
            <a:avLst/>
          </a:prstGeom>
          <a:noFill/>
          <a:ln>
            <a:noFill/>
          </a:ln>
        </p:spPr>
      </p:sp>
      <p:sp>
        <p:nvSpPr>
          <p:cNvPr id="416" name="Google Shape;416;g33791d1961e_5_109"/>
          <p:cNvSpPr txBox="1"/>
          <p:nvPr>
            <p:ph idx="1" type="body"/>
          </p:nvPr>
        </p:nvSpPr>
        <p:spPr>
          <a:xfrm>
            <a:off x="1485529" y="3495484"/>
            <a:ext cx="20857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17" name="Google Shape;417;g33791d1961e_5_109"/>
          <p:cNvSpPr txBox="1"/>
          <p:nvPr>
            <p:ph idx="3" type="body"/>
          </p:nvPr>
        </p:nvSpPr>
        <p:spPr>
          <a:xfrm>
            <a:off x="3859819" y="3269516"/>
            <a:ext cx="2085792" cy="2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18" name="Google Shape;418;g33791d1961e_5_109"/>
          <p:cNvSpPr txBox="1"/>
          <p:nvPr>
            <p:ph idx="4" type="body"/>
          </p:nvPr>
        </p:nvSpPr>
        <p:spPr>
          <a:xfrm>
            <a:off x="3859818" y="3495484"/>
            <a:ext cx="208579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19" name="Google Shape;419;g33791d1961e_5_109"/>
          <p:cNvSpPr txBox="1"/>
          <p:nvPr>
            <p:ph idx="5" type="body"/>
          </p:nvPr>
        </p:nvSpPr>
        <p:spPr>
          <a:xfrm>
            <a:off x="6234108" y="3269684"/>
            <a:ext cx="2085792" cy="2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0" name="Google Shape;420;g33791d1961e_5_109"/>
          <p:cNvSpPr txBox="1"/>
          <p:nvPr>
            <p:ph idx="6" type="body"/>
          </p:nvPr>
        </p:nvSpPr>
        <p:spPr>
          <a:xfrm>
            <a:off x="6234107" y="3495484"/>
            <a:ext cx="2085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1" name="Google Shape;421;g33791d1961e_5_109"/>
          <p:cNvSpPr txBox="1"/>
          <p:nvPr>
            <p:ph idx="7" type="body"/>
          </p:nvPr>
        </p:nvSpPr>
        <p:spPr>
          <a:xfrm>
            <a:off x="8608394" y="3269516"/>
            <a:ext cx="2085792" cy="2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2" name="Google Shape;422;g33791d1961e_5_109"/>
          <p:cNvSpPr txBox="1"/>
          <p:nvPr>
            <p:ph idx="8" type="body"/>
          </p:nvPr>
        </p:nvSpPr>
        <p:spPr>
          <a:xfrm>
            <a:off x="8608391" y="3495484"/>
            <a:ext cx="2085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3" name="Google Shape;423;g33791d1961e_5_109"/>
          <p:cNvSpPr txBox="1"/>
          <p:nvPr>
            <p:ph idx="9" type="body"/>
          </p:nvPr>
        </p:nvSpPr>
        <p:spPr>
          <a:xfrm>
            <a:off x="1485530" y="3269516"/>
            <a:ext cx="2085792" cy="2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4" name="Google Shape;424;g33791d1961e_5_109"/>
          <p:cNvSpPr txBox="1"/>
          <p:nvPr>
            <p:ph idx="13" type="body"/>
          </p:nvPr>
        </p:nvSpPr>
        <p:spPr>
          <a:xfrm>
            <a:off x="1485442" y="5546241"/>
            <a:ext cx="20857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5" name="Google Shape;425;g33791d1961e_5_109"/>
          <p:cNvSpPr txBox="1"/>
          <p:nvPr>
            <p:ph idx="14" type="body"/>
          </p:nvPr>
        </p:nvSpPr>
        <p:spPr>
          <a:xfrm>
            <a:off x="3859819" y="5320273"/>
            <a:ext cx="2085792" cy="2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6" name="Google Shape;426;g33791d1961e_5_109"/>
          <p:cNvSpPr txBox="1"/>
          <p:nvPr>
            <p:ph idx="15" type="body"/>
          </p:nvPr>
        </p:nvSpPr>
        <p:spPr>
          <a:xfrm>
            <a:off x="3859730" y="5546241"/>
            <a:ext cx="208579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7" name="Google Shape;427;g33791d1961e_5_109"/>
          <p:cNvSpPr txBox="1"/>
          <p:nvPr>
            <p:ph idx="16" type="body"/>
          </p:nvPr>
        </p:nvSpPr>
        <p:spPr>
          <a:xfrm>
            <a:off x="6234108" y="5320441"/>
            <a:ext cx="2085792" cy="2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8" name="Google Shape;428;g33791d1961e_5_109"/>
          <p:cNvSpPr txBox="1"/>
          <p:nvPr>
            <p:ph idx="17" type="body"/>
          </p:nvPr>
        </p:nvSpPr>
        <p:spPr>
          <a:xfrm>
            <a:off x="6234063" y="5546241"/>
            <a:ext cx="2085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9" name="Google Shape;429;g33791d1961e_5_109"/>
          <p:cNvSpPr txBox="1"/>
          <p:nvPr>
            <p:ph idx="18" type="body"/>
          </p:nvPr>
        </p:nvSpPr>
        <p:spPr>
          <a:xfrm>
            <a:off x="8608394" y="5320273"/>
            <a:ext cx="2085792" cy="2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30" name="Google Shape;430;g33791d1961e_5_109"/>
          <p:cNvSpPr txBox="1"/>
          <p:nvPr>
            <p:ph idx="19" type="body"/>
          </p:nvPr>
        </p:nvSpPr>
        <p:spPr>
          <a:xfrm>
            <a:off x="8608391" y="5546241"/>
            <a:ext cx="2085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31" name="Google Shape;431;g33791d1961e_5_109"/>
          <p:cNvSpPr txBox="1"/>
          <p:nvPr>
            <p:ph idx="20" type="body"/>
          </p:nvPr>
        </p:nvSpPr>
        <p:spPr>
          <a:xfrm>
            <a:off x="1485530" y="5320273"/>
            <a:ext cx="2085792" cy="2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32" name="Google Shape;432;g33791d1961e_5_109"/>
          <p:cNvSpPr/>
          <p:nvPr>
            <p:ph idx="21" type="pic"/>
          </p:nvPr>
        </p:nvSpPr>
        <p:spPr>
          <a:xfrm>
            <a:off x="4353776" y="1979244"/>
            <a:ext cx="1097876" cy="1097875"/>
          </a:xfrm>
          <a:prstGeom prst="ellipse">
            <a:avLst/>
          </a:prstGeom>
          <a:noFill/>
          <a:ln>
            <a:noFill/>
          </a:ln>
        </p:spPr>
      </p:sp>
      <p:sp>
        <p:nvSpPr>
          <p:cNvPr id="433" name="Google Shape;433;g33791d1961e_5_109"/>
          <p:cNvSpPr/>
          <p:nvPr>
            <p:ph idx="22" type="pic"/>
          </p:nvPr>
        </p:nvSpPr>
        <p:spPr>
          <a:xfrm>
            <a:off x="6728064" y="1979244"/>
            <a:ext cx="1097876" cy="1097875"/>
          </a:xfrm>
          <a:prstGeom prst="ellipse">
            <a:avLst/>
          </a:prstGeom>
          <a:noFill/>
          <a:ln>
            <a:noFill/>
          </a:ln>
        </p:spPr>
      </p:sp>
      <p:sp>
        <p:nvSpPr>
          <p:cNvPr id="434" name="Google Shape;434;g33791d1961e_5_109"/>
          <p:cNvSpPr/>
          <p:nvPr>
            <p:ph idx="23" type="pic"/>
          </p:nvPr>
        </p:nvSpPr>
        <p:spPr>
          <a:xfrm>
            <a:off x="9102352" y="1979244"/>
            <a:ext cx="1097876" cy="1097875"/>
          </a:xfrm>
          <a:prstGeom prst="ellipse">
            <a:avLst/>
          </a:prstGeom>
          <a:noFill/>
          <a:ln>
            <a:noFill/>
          </a:ln>
        </p:spPr>
      </p:sp>
      <p:sp>
        <p:nvSpPr>
          <p:cNvPr id="435" name="Google Shape;435;g33791d1961e_5_109"/>
          <p:cNvSpPr/>
          <p:nvPr>
            <p:ph idx="24" type="pic"/>
          </p:nvPr>
        </p:nvSpPr>
        <p:spPr>
          <a:xfrm>
            <a:off x="1979488" y="4028080"/>
            <a:ext cx="1097876" cy="1097875"/>
          </a:xfrm>
          <a:prstGeom prst="ellipse">
            <a:avLst/>
          </a:prstGeom>
          <a:noFill/>
          <a:ln>
            <a:noFill/>
          </a:ln>
        </p:spPr>
      </p:sp>
      <p:sp>
        <p:nvSpPr>
          <p:cNvPr id="436" name="Google Shape;436;g33791d1961e_5_109"/>
          <p:cNvSpPr/>
          <p:nvPr>
            <p:ph idx="25" type="pic"/>
          </p:nvPr>
        </p:nvSpPr>
        <p:spPr>
          <a:xfrm>
            <a:off x="4353776" y="4028080"/>
            <a:ext cx="1097876" cy="1097875"/>
          </a:xfrm>
          <a:prstGeom prst="ellipse">
            <a:avLst/>
          </a:prstGeom>
          <a:noFill/>
          <a:ln>
            <a:noFill/>
          </a:ln>
        </p:spPr>
      </p:sp>
      <p:sp>
        <p:nvSpPr>
          <p:cNvPr id="437" name="Google Shape;437;g33791d1961e_5_109"/>
          <p:cNvSpPr/>
          <p:nvPr>
            <p:ph idx="26" type="pic"/>
          </p:nvPr>
        </p:nvSpPr>
        <p:spPr>
          <a:xfrm>
            <a:off x="6728064" y="4028080"/>
            <a:ext cx="1097876" cy="1097875"/>
          </a:xfrm>
          <a:prstGeom prst="ellipse">
            <a:avLst/>
          </a:prstGeom>
          <a:noFill/>
          <a:ln>
            <a:noFill/>
          </a:ln>
        </p:spPr>
      </p:sp>
      <p:sp>
        <p:nvSpPr>
          <p:cNvPr id="438" name="Google Shape;438;g33791d1961e_5_109"/>
          <p:cNvSpPr/>
          <p:nvPr>
            <p:ph idx="27" type="pic"/>
          </p:nvPr>
        </p:nvSpPr>
        <p:spPr>
          <a:xfrm>
            <a:off x="9102352" y="4028080"/>
            <a:ext cx="1097876" cy="1097875"/>
          </a:xfrm>
          <a:prstGeom prst="ellipse">
            <a:avLst/>
          </a:prstGeom>
          <a:noFill/>
          <a:ln>
            <a:noFill/>
          </a:ln>
        </p:spPr>
      </p:sp>
      <p:sp>
        <p:nvSpPr>
          <p:cNvPr id="439" name="Google Shape;439;g33791d1961e_5_109"/>
          <p:cNvSpPr txBox="1"/>
          <p:nvPr>
            <p:ph type="ctrTitle"/>
          </p:nvPr>
        </p:nvSpPr>
        <p:spPr>
          <a:xfrm>
            <a:off x="2933903" y="724868"/>
            <a:ext cx="6324194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a del prodotto">
  <p:cSld name="Panoramica del prodotto">
    <p:bg>
      <p:bgPr>
        <a:solidFill>
          <a:schemeClr val="accent1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3791d1961e_5_138"/>
          <p:cNvSpPr/>
          <p:nvPr>
            <p:ph idx="2" type="pic"/>
          </p:nvPr>
        </p:nvSpPr>
        <p:spPr>
          <a:xfrm>
            <a:off x="6862439" y="0"/>
            <a:ext cx="5328822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42" name="Google Shape;442;g33791d1961e_5_1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3" name="Google Shape;443;g33791d1961e_5_1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4" name="Google Shape;444;g33791d1961e_5_1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45" name="Google Shape;445;g33791d1961e_5_138"/>
          <p:cNvSpPr txBox="1"/>
          <p:nvPr>
            <p:ph idx="1" type="subTitle"/>
          </p:nvPr>
        </p:nvSpPr>
        <p:spPr>
          <a:xfrm>
            <a:off x="838200" y="2154063"/>
            <a:ext cx="2383973" cy="1452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CE5E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CE5E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46" name="Google Shape;446;g33791d1961e_5_138"/>
          <p:cNvSpPr txBox="1"/>
          <p:nvPr>
            <p:ph idx="3" type="body"/>
          </p:nvPr>
        </p:nvSpPr>
        <p:spPr>
          <a:xfrm>
            <a:off x="838200" y="1787638"/>
            <a:ext cx="2383973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47" name="Google Shape;447;g33791d1961e_5_138"/>
          <p:cNvSpPr txBox="1"/>
          <p:nvPr>
            <p:ph idx="4" type="body"/>
          </p:nvPr>
        </p:nvSpPr>
        <p:spPr>
          <a:xfrm>
            <a:off x="3548746" y="2154063"/>
            <a:ext cx="2383972" cy="1422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48" name="Google Shape;448;g33791d1961e_5_138"/>
          <p:cNvSpPr txBox="1"/>
          <p:nvPr>
            <p:ph idx="5" type="body"/>
          </p:nvPr>
        </p:nvSpPr>
        <p:spPr>
          <a:xfrm>
            <a:off x="3548746" y="1787638"/>
            <a:ext cx="2383972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49" name="Google Shape;449;g33791d1961e_5_138"/>
          <p:cNvSpPr txBox="1"/>
          <p:nvPr>
            <p:ph idx="6" type="body"/>
          </p:nvPr>
        </p:nvSpPr>
        <p:spPr>
          <a:xfrm>
            <a:off x="838200" y="4415035"/>
            <a:ext cx="2383973" cy="1332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50" name="Google Shape;450;g33791d1961e_5_138"/>
          <p:cNvSpPr txBox="1"/>
          <p:nvPr>
            <p:ph idx="7" type="body"/>
          </p:nvPr>
        </p:nvSpPr>
        <p:spPr>
          <a:xfrm>
            <a:off x="838200" y="4048610"/>
            <a:ext cx="2383973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51" name="Google Shape;451;g33791d1961e_5_138"/>
          <p:cNvSpPr txBox="1"/>
          <p:nvPr>
            <p:ph idx="8" type="body"/>
          </p:nvPr>
        </p:nvSpPr>
        <p:spPr>
          <a:xfrm>
            <a:off x="3548746" y="4415035"/>
            <a:ext cx="2383972" cy="1332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52" name="Google Shape;452;g33791d1961e_5_138"/>
          <p:cNvSpPr txBox="1"/>
          <p:nvPr>
            <p:ph idx="9" type="body"/>
          </p:nvPr>
        </p:nvSpPr>
        <p:spPr>
          <a:xfrm>
            <a:off x="3548746" y="4048610"/>
            <a:ext cx="2383972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53" name="Google Shape;453;g33791d1961e_5_138"/>
          <p:cNvSpPr txBox="1"/>
          <p:nvPr>
            <p:ph type="ctrTitle"/>
          </p:nvPr>
        </p:nvSpPr>
        <p:spPr>
          <a:xfrm>
            <a:off x="838201" y="893045"/>
            <a:ext cx="5094517" cy="296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venir"/>
              <a:buNone/>
              <a:defRPr b="0" i="0" sz="22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ategia di crescita">
  <p:cSld name="Strategia di crescita">
    <p:bg>
      <p:bgPr>
        <a:solidFill>
          <a:schemeClr val="lt1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3791d1961e_5_1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g33791d1961e_5_1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g33791d1961e_5_1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58" name="Google Shape;458;g33791d1961e_5_152"/>
          <p:cNvSpPr txBox="1"/>
          <p:nvPr>
            <p:ph type="ctrTitle"/>
          </p:nvPr>
        </p:nvSpPr>
        <p:spPr>
          <a:xfrm>
            <a:off x="2989603" y="727515"/>
            <a:ext cx="6212793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9" name="Google Shape;459;g33791d1961e_5_152"/>
          <p:cNvSpPr txBox="1"/>
          <p:nvPr>
            <p:ph idx="1" type="body"/>
          </p:nvPr>
        </p:nvSpPr>
        <p:spPr>
          <a:xfrm>
            <a:off x="1780446" y="4192395"/>
            <a:ext cx="2431015" cy="1148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60" name="Google Shape;460;g33791d1961e_5_152"/>
          <p:cNvSpPr txBox="1"/>
          <p:nvPr>
            <p:ph idx="2" type="body"/>
          </p:nvPr>
        </p:nvSpPr>
        <p:spPr>
          <a:xfrm>
            <a:off x="5009724" y="4192396"/>
            <a:ext cx="2431015" cy="1148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61" name="Google Shape;461;g33791d1961e_5_152"/>
          <p:cNvSpPr txBox="1"/>
          <p:nvPr>
            <p:ph idx="3" type="body"/>
          </p:nvPr>
        </p:nvSpPr>
        <p:spPr>
          <a:xfrm>
            <a:off x="8153400" y="4192395"/>
            <a:ext cx="2431015" cy="1148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62" name="Google Shape;462;g33791d1961e_5_152"/>
          <p:cNvSpPr txBox="1"/>
          <p:nvPr>
            <p:ph idx="4" type="body"/>
          </p:nvPr>
        </p:nvSpPr>
        <p:spPr>
          <a:xfrm>
            <a:off x="2989603" y="1124727"/>
            <a:ext cx="6212793" cy="568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63" name="Google Shape;463;g33791d1961e_5_152"/>
          <p:cNvSpPr/>
          <p:nvPr>
            <p:ph idx="5" type="body"/>
          </p:nvPr>
        </p:nvSpPr>
        <p:spPr>
          <a:xfrm>
            <a:off x="2206278" y="2482446"/>
            <a:ext cx="1581912" cy="15819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64" name="Google Shape;464;g33791d1961e_5_152"/>
          <p:cNvSpPr/>
          <p:nvPr>
            <p:ph idx="6" type="body"/>
          </p:nvPr>
        </p:nvSpPr>
        <p:spPr>
          <a:xfrm>
            <a:off x="5426320" y="2482446"/>
            <a:ext cx="1581912" cy="15819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65" name="Google Shape;465;g33791d1961e_5_152"/>
          <p:cNvSpPr/>
          <p:nvPr>
            <p:ph idx="7" type="body"/>
          </p:nvPr>
        </p:nvSpPr>
        <p:spPr>
          <a:xfrm>
            <a:off x="8569996" y="2482446"/>
            <a:ext cx="1581912" cy="1581912"/>
          </a:xfrm>
          <a:prstGeom prst="ellipse">
            <a:avLst/>
          </a:prstGeom>
          <a:solidFill>
            <a:srgbClr val="506F4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uzione">
  <p:cSld name="Soluzione">
    <p:bg>
      <p:bgPr>
        <a:solidFill>
          <a:srgbClr val="7F7F7F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3791d1961e_5_164"/>
          <p:cNvSpPr txBox="1"/>
          <p:nvPr>
            <p:ph idx="1" type="body"/>
          </p:nvPr>
        </p:nvSpPr>
        <p:spPr>
          <a:xfrm>
            <a:off x="1029788" y="1449390"/>
            <a:ext cx="15294428" cy="30765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68" name="Google Shape;468;g33791d1961e_5_1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g33791d1961e_5_1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g33791d1961e_5_1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71" name="Google Shape;471;g33791d1961e_5_164"/>
          <p:cNvSpPr txBox="1"/>
          <p:nvPr>
            <p:ph type="ctrTitle"/>
          </p:nvPr>
        </p:nvSpPr>
        <p:spPr>
          <a:xfrm>
            <a:off x="1360714" y="1863161"/>
            <a:ext cx="9993085" cy="8926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2" name="Google Shape;472;g33791d1961e_5_164"/>
          <p:cNvSpPr txBox="1"/>
          <p:nvPr>
            <p:ph idx="2" type="subTitle"/>
          </p:nvPr>
        </p:nvSpPr>
        <p:spPr>
          <a:xfrm>
            <a:off x="707573" y="3751002"/>
            <a:ext cx="2383973" cy="1583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CE5E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CE5E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73" name="Google Shape;473;g33791d1961e_5_164"/>
          <p:cNvSpPr txBox="1"/>
          <p:nvPr>
            <p:ph idx="3" type="body"/>
          </p:nvPr>
        </p:nvSpPr>
        <p:spPr>
          <a:xfrm>
            <a:off x="707573" y="3384577"/>
            <a:ext cx="2383973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74" name="Google Shape;474;g33791d1961e_5_164"/>
          <p:cNvSpPr txBox="1"/>
          <p:nvPr>
            <p:ph idx="4" type="body"/>
          </p:nvPr>
        </p:nvSpPr>
        <p:spPr>
          <a:xfrm>
            <a:off x="3494316" y="3751002"/>
            <a:ext cx="2383972" cy="15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75" name="Google Shape;475;g33791d1961e_5_164"/>
          <p:cNvSpPr txBox="1"/>
          <p:nvPr>
            <p:ph idx="5" type="body"/>
          </p:nvPr>
        </p:nvSpPr>
        <p:spPr>
          <a:xfrm>
            <a:off x="3494316" y="3384577"/>
            <a:ext cx="2383972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76" name="Google Shape;476;g33791d1961e_5_164"/>
          <p:cNvSpPr txBox="1"/>
          <p:nvPr>
            <p:ph idx="6" type="body"/>
          </p:nvPr>
        </p:nvSpPr>
        <p:spPr>
          <a:xfrm>
            <a:off x="6281057" y="3751002"/>
            <a:ext cx="2383973" cy="15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77" name="Google Shape;477;g33791d1961e_5_164"/>
          <p:cNvSpPr txBox="1"/>
          <p:nvPr>
            <p:ph idx="7" type="body"/>
          </p:nvPr>
        </p:nvSpPr>
        <p:spPr>
          <a:xfrm>
            <a:off x="6281057" y="3384577"/>
            <a:ext cx="2383973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78" name="Google Shape;478;g33791d1961e_5_164"/>
          <p:cNvSpPr txBox="1"/>
          <p:nvPr>
            <p:ph idx="8" type="body"/>
          </p:nvPr>
        </p:nvSpPr>
        <p:spPr>
          <a:xfrm>
            <a:off x="9067800" y="3751002"/>
            <a:ext cx="2383972" cy="15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79" name="Google Shape;479;g33791d1961e_5_164"/>
          <p:cNvSpPr txBox="1"/>
          <p:nvPr>
            <p:ph idx="9" type="body"/>
          </p:nvPr>
        </p:nvSpPr>
        <p:spPr>
          <a:xfrm>
            <a:off x="9067800" y="3384577"/>
            <a:ext cx="2383972" cy="46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ntaggi del prodotto">
  <p:cSld name="Vantaggi del prodotto">
    <p:bg>
      <p:bgPr>
        <a:solidFill>
          <a:srgbClr val="7F7F7F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3791d1961e_5_178"/>
          <p:cNvSpPr/>
          <p:nvPr>
            <p:ph idx="2" type="pic"/>
          </p:nvPr>
        </p:nvSpPr>
        <p:spPr>
          <a:xfrm>
            <a:off x="-4281" y="3429000"/>
            <a:ext cx="12196282" cy="3429001"/>
          </a:xfrm>
          <a:prstGeom prst="rect">
            <a:avLst/>
          </a:prstGeom>
          <a:noFill/>
          <a:ln>
            <a:noFill/>
          </a:ln>
        </p:spPr>
      </p:sp>
      <p:sp>
        <p:nvSpPr>
          <p:cNvPr id="482" name="Google Shape;482;g33791d1961e_5_178"/>
          <p:cNvSpPr txBox="1"/>
          <p:nvPr>
            <p:ph idx="1" type="body"/>
          </p:nvPr>
        </p:nvSpPr>
        <p:spPr>
          <a:xfrm>
            <a:off x="838200" y="-2355262"/>
            <a:ext cx="11353799" cy="5551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83" name="Google Shape;483;g33791d1961e_5_1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g33791d1961e_5_1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5" name="Google Shape;485;g33791d1961e_5_1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86" name="Google Shape;486;g33791d1961e_5_178"/>
          <p:cNvSpPr txBox="1"/>
          <p:nvPr>
            <p:ph type="ctrTitle"/>
          </p:nvPr>
        </p:nvSpPr>
        <p:spPr>
          <a:xfrm>
            <a:off x="838200" y="727508"/>
            <a:ext cx="10515600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7" name="Google Shape;487;g33791d1961e_5_178"/>
          <p:cNvSpPr txBox="1"/>
          <p:nvPr>
            <p:ph idx="3" type="subTitle"/>
          </p:nvPr>
        </p:nvSpPr>
        <p:spPr>
          <a:xfrm>
            <a:off x="838200" y="1453589"/>
            <a:ext cx="10515600" cy="1518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sore">
  <p:cSld name="Divisore">
    <p:bg>
      <p:bgPr>
        <a:solidFill>
          <a:schemeClr val="accent6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3791d1961e_5_186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90" name="Google Shape;490;g33791d1961e_5_186"/>
          <p:cNvSpPr txBox="1"/>
          <p:nvPr>
            <p:ph idx="1" type="body"/>
          </p:nvPr>
        </p:nvSpPr>
        <p:spPr>
          <a:xfrm>
            <a:off x="-3250937" y="1278117"/>
            <a:ext cx="19788513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91" name="Google Shape;491;g33791d1961e_5_186"/>
          <p:cNvSpPr txBox="1"/>
          <p:nvPr>
            <p:ph type="ctrTitle"/>
          </p:nvPr>
        </p:nvSpPr>
        <p:spPr>
          <a:xfrm>
            <a:off x="1253218" y="2685143"/>
            <a:ext cx="9685563" cy="14877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E5EC"/>
              </a:buClr>
              <a:buSzPts val="5000"/>
              <a:buFont typeface="Avenir"/>
              <a:buNone/>
              <a:defRPr b="0" i="0" sz="5000" u="none" cap="none" strike="noStrike">
                <a:solidFill>
                  <a:srgbClr val="ECE5E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a del mercato">
  <p:cSld name="Panoramica del mercato">
    <p:bg>
      <p:bgPr>
        <a:solidFill>
          <a:schemeClr val="accent6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3791d1961e_5_190"/>
          <p:cNvSpPr txBox="1"/>
          <p:nvPr>
            <p:ph idx="1" type="body"/>
          </p:nvPr>
        </p:nvSpPr>
        <p:spPr>
          <a:xfrm>
            <a:off x="0" y="0"/>
            <a:ext cx="13879773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94" name="Google Shape;494;g33791d1961e_5_1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BA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5" name="Google Shape;495;g33791d1961e_5_1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BA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6" name="Google Shape;496;g33791d1961e_5_19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97" name="Google Shape;497;g33791d1961e_5_190"/>
          <p:cNvSpPr txBox="1"/>
          <p:nvPr>
            <p:ph type="ctrTitle"/>
          </p:nvPr>
        </p:nvSpPr>
        <p:spPr>
          <a:xfrm>
            <a:off x="7075483" y="1941509"/>
            <a:ext cx="4386945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8" name="Google Shape;498;g33791d1961e_5_190"/>
          <p:cNvSpPr txBox="1"/>
          <p:nvPr>
            <p:ph idx="2" type="body"/>
          </p:nvPr>
        </p:nvSpPr>
        <p:spPr>
          <a:xfrm>
            <a:off x="860223" y="4076963"/>
            <a:ext cx="2834640" cy="115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99" name="Google Shape;499;g33791d1961e_5_190"/>
          <p:cNvSpPr txBox="1"/>
          <p:nvPr>
            <p:ph idx="3" type="body"/>
          </p:nvPr>
        </p:nvSpPr>
        <p:spPr>
          <a:xfrm>
            <a:off x="1070773" y="2806964"/>
            <a:ext cx="2693128" cy="9916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00" name="Google Shape;500;g33791d1961e_5_190"/>
          <p:cNvSpPr txBox="1"/>
          <p:nvPr>
            <p:ph idx="4" type="body"/>
          </p:nvPr>
        </p:nvSpPr>
        <p:spPr>
          <a:xfrm>
            <a:off x="4728372" y="4076963"/>
            <a:ext cx="2833338" cy="115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01" name="Google Shape;501;g33791d1961e_5_190"/>
          <p:cNvSpPr txBox="1"/>
          <p:nvPr>
            <p:ph idx="5" type="body"/>
          </p:nvPr>
        </p:nvSpPr>
        <p:spPr>
          <a:xfrm>
            <a:off x="8595219" y="4076963"/>
            <a:ext cx="2833339" cy="115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urier New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cxnSp>
        <p:nvCxnSpPr>
          <p:cNvPr id="502" name="Google Shape;502;g33791d1961e_5_190"/>
          <p:cNvCxnSpPr/>
          <p:nvPr/>
        </p:nvCxnSpPr>
        <p:spPr>
          <a:xfrm>
            <a:off x="860223" y="3939883"/>
            <a:ext cx="2903678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03" name="Google Shape;503;g33791d1961e_5_190"/>
          <p:cNvSpPr txBox="1"/>
          <p:nvPr>
            <p:ph idx="6" type="body"/>
          </p:nvPr>
        </p:nvSpPr>
        <p:spPr>
          <a:xfrm>
            <a:off x="4937619" y="2806964"/>
            <a:ext cx="2693128" cy="9916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04" name="Google Shape;504;g33791d1961e_5_190"/>
          <p:cNvSpPr txBox="1"/>
          <p:nvPr>
            <p:ph idx="7" type="body"/>
          </p:nvPr>
        </p:nvSpPr>
        <p:spPr>
          <a:xfrm>
            <a:off x="8804467" y="2806964"/>
            <a:ext cx="2693128" cy="9916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cxnSp>
        <p:nvCxnSpPr>
          <p:cNvPr id="505" name="Google Shape;505;g33791d1961e_5_190"/>
          <p:cNvCxnSpPr/>
          <p:nvPr/>
        </p:nvCxnSpPr>
        <p:spPr>
          <a:xfrm>
            <a:off x="8593917" y="3939883"/>
            <a:ext cx="2741118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6" name="Google Shape;506;g33791d1961e_5_190"/>
          <p:cNvCxnSpPr/>
          <p:nvPr/>
        </p:nvCxnSpPr>
        <p:spPr>
          <a:xfrm>
            <a:off x="4727069" y="3939883"/>
            <a:ext cx="2903678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7" name="Google Shape;507;g33791d1961e_5_190"/>
          <p:cNvCxnSpPr/>
          <p:nvPr/>
        </p:nvCxnSpPr>
        <p:spPr>
          <a:xfrm>
            <a:off x="8593917" y="3939883"/>
            <a:ext cx="2903678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 di mercato">
  <p:cSld name="Confronto di mercato">
    <p:bg>
      <p:bgPr>
        <a:solidFill>
          <a:srgbClr val="7F7F7F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3791d1961e_5_20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g33791d1961e_5_20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g33791d1961e_5_20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12" name="Google Shape;512;g33791d1961e_5_206"/>
          <p:cNvSpPr txBox="1"/>
          <p:nvPr>
            <p:ph idx="1" type="body"/>
          </p:nvPr>
        </p:nvSpPr>
        <p:spPr>
          <a:xfrm>
            <a:off x="838200" y="4428271"/>
            <a:ext cx="2939143" cy="469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13" name="Google Shape;513;g33791d1961e_5_206"/>
          <p:cNvSpPr txBox="1"/>
          <p:nvPr>
            <p:ph idx="2" type="body"/>
          </p:nvPr>
        </p:nvSpPr>
        <p:spPr>
          <a:xfrm>
            <a:off x="838200" y="4753993"/>
            <a:ext cx="2939143" cy="469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14" name="Google Shape;514;g33791d1961e_5_206"/>
          <p:cNvSpPr txBox="1"/>
          <p:nvPr>
            <p:ph idx="3" type="body"/>
          </p:nvPr>
        </p:nvSpPr>
        <p:spPr>
          <a:xfrm>
            <a:off x="4626428" y="4428271"/>
            <a:ext cx="2939143" cy="469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15" name="Google Shape;515;g33791d1961e_5_206"/>
          <p:cNvSpPr txBox="1"/>
          <p:nvPr>
            <p:ph idx="4" type="body"/>
          </p:nvPr>
        </p:nvSpPr>
        <p:spPr>
          <a:xfrm>
            <a:off x="4626428" y="4753993"/>
            <a:ext cx="2939143" cy="469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16" name="Google Shape;516;g33791d1961e_5_206"/>
          <p:cNvSpPr txBox="1"/>
          <p:nvPr>
            <p:ph idx="5" type="body"/>
          </p:nvPr>
        </p:nvSpPr>
        <p:spPr>
          <a:xfrm>
            <a:off x="8414657" y="4428271"/>
            <a:ext cx="2939143" cy="469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17" name="Google Shape;517;g33791d1961e_5_206"/>
          <p:cNvSpPr txBox="1"/>
          <p:nvPr>
            <p:ph idx="6" type="body"/>
          </p:nvPr>
        </p:nvSpPr>
        <p:spPr>
          <a:xfrm>
            <a:off x="8414657" y="4753993"/>
            <a:ext cx="2939143" cy="469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18" name="Google Shape;518;g33791d1961e_5_206"/>
          <p:cNvSpPr txBox="1"/>
          <p:nvPr>
            <p:ph type="ctrTitle"/>
          </p:nvPr>
        </p:nvSpPr>
        <p:spPr>
          <a:xfrm>
            <a:off x="2989604" y="724868"/>
            <a:ext cx="6212793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9" name="Google Shape;519;g33791d1961e_5_206"/>
          <p:cNvSpPr/>
          <p:nvPr>
            <p:ph idx="7" type="body"/>
          </p:nvPr>
        </p:nvSpPr>
        <p:spPr>
          <a:xfrm>
            <a:off x="1390331" y="2383034"/>
            <a:ext cx="1837944" cy="183794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20" name="Google Shape;520;g33791d1961e_5_206"/>
          <p:cNvSpPr/>
          <p:nvPr>
            <p:ph idx="8" type="body"/>
          </p:nvPr>
        </p:nvSpPr>
        <p:spPr>
          <a:xfrm>
            <a:off x="5178559" y="2383034"/>
            <a:ext cx="1837944" cy="1837944"/>
          </a:xfrm>
          <a:prstGeom prst="ellipse">
            <a:avLst/>
          </a:prstGeom>
          <a:solidFill>
            <a:srgbClr val="5C385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21" name="Google Shape;521;g33791d1961e_5_206"/>
          <p:cNvSpPr/>
          <p:nvPr>
            <p:ph idx="9" type="body"/>
          </p:nvPr>
        </p:nvSpPr>
        <p:spPr>
          <a:xfrm>
            <a:off x="8966788" y="2383034"/>
            <a:ext cx="1837944" cy="183794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 nostra concorrenza ">
  <p:cSld name="La nostra concorrenza 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3791d1961e_5_220"/>
          <p:cNvSpPr/>
          <p:nvPr>
            <p:ph idx="2" type="pic"/>
          </p:nvPr>
        </p:nvSpPr>
        <p:spPr>
          <a:xfrm>
            <a:off x="-4281" y="0"/>
            <a:ext cx="12196282" cy="2442916"/>
          </a:xfrm>
          <a:prstGeom prst="rect">
            <a:avLst/>
          </a:prstGeom>
          <a:noFill/>
          <a:ln>
            <a:noFill/>
          </a:ln>
        </p:spPr>
      </p:sp>
      <p:sp>
        <p:nvSpPr>
          <p:cNvPr id="524" name="Google Shape;524;g33791d1961e_5_220"/>
          <p:cNvSpPr txBox="1"/>
          <p:nvPr>
            <p:ph idx="1" type="body"/>
          </p:nvPr>
        </p:nvSpPr>
        <p:spPr>
          <a:xfrm>
            <a:off x="-316523" y="104279"/>
            <a:ext cx="12508523" cy="2679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25" name="Google Shape;525;g33791d1961e_5_2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6" name="Google Shape;526;g33791d1961e_5_2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7" name="Google Shape;527;g33791d1961e_5_2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28" name="Google Shape;528;g33791d1961e_5_220"/>
          <p:cNvSpPr txBox="1"/>
          <p:nvPr>
            <p:ph type="ctrTitle"/>
          </p:nvPr>
        </p:nvSpPr>
        <p:spPr>
          <a:xfrm>
            <a:off x="819728" y="2679238"/>
            <a:ext cx="4386945" cy="5451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9" name="Google Shape;529;g33791d1961e_5_220"/>
          <p:cNvSpPr txBox="1"/>
          <p:nvPr>
            <p:ph idx="3" type="body"/>
          </p:nvPr>
        </p:nvSpPr>
        <p:spPr>
          <a:xfrm>
            <a:off x="819728" y="4085594"/>
            <a:ext cx="4953000" cy="204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30" name="Google Shape;530;g33791d1961e_5_220"/>
          <p:cNvSpPr txBox="1"/>
          <p:nvPr>
            <p:ph idx="4" type="body"/>
          </p:nvPr>
        </p:nvSpPr>
        <p:spPr>
          <a:xfrm>
            <a:off x="819728" y="3706090"/>
            <a:ext cx="4953000" cy="4263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31" name="Google Shape;531;g33791d1961e_5_220"/>
          <p:cNvSpPr txBox="1"/>
          <p:nvPr>
            <p:ph idx="5" type="body"/>
          </p:nvPr>
        </p:nvSpPr>
        <p:spPr>
          <a:xfrm>
            <a:off x="6400800" y="4085594"/>
            <a:ext cx="4953000" cy="204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32" name="Google Shape;532;g33791d1961e_5_220"/>
          <p:cNvSpPr txBox="1"/>
          <p:nvPr>
            <p:ph idx="6" type="body"/>
          </p:nvPr>
        </p:nvSpPr>
        <p:spPr>
          <a:xfrm>
            <a:off x="6400800" y="3706090"/>
            <a:ext cx="4953000" cy="4263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 nostra concorrenza v2">
  <p:cSld name="La nostra concorrenza v2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3791d1961e_5_2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5" name="Google Shape;535;g33791d1961e_5_2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6" name="Google Shape;536;g33791d1961e_5_2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37" name="Google Shape;537;g33791d1961e_5_231"/>
          <p:cNvSpPr txBox="1"/>
          <p:nvPr>
            <p:ph idx="1" type="body"/>
          </p:nvPr>
        </p:nvSpPr>
        <p:spPr>
          <a:xfrm>
            <a:off x="6236499" y="1425477"/>
            <a:ext cx="1706965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38" name="Google Shape;538;g33791d1961e_5_231"/>
          <p:cNvSpPr txBox="1"/>
          <p:nvPr>
            <p:ph idx="2" type="body"/>
          </p:nvPr>
        </p:nvSpPr>
        <p:spPr>
          <a:xfrm>
            <a:off x="6236499" y="5294320"/>
            <a:ext cx="1706965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39" name="Google Shape;539;g33791d1961e_5_231"/>
          <p:cNvSpPr txBox="1"/>
          <p:nvPr>
            <p:ph idx="3" type="body"/>
          </p:nvPr>
        </p:nvSpPr>
        <p:spPr>
          <a:xfrm>
            <a:off x="9440311" y="3354359"/>
            <a:ext cx="1380681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40" name="Google Shape;540;g33791d1961e_5_231"/>
          <p:cNvSpPr txBox="1"/>
          <p:nvPr>
            <p:ph idx="4" type="body"/>
          </p:nvPr>
        </p:nvSpPr>
        <p:spPr>
          <a:xfrm>
            <a:off x="4743347" y="2194947"/>
            <a:ext cx="1183179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41" name="Google Shape;541;g33791d1961e_5_231"/>
          <p:cNvSpPr txBox="1"/>
          <p:nvPr>
            <p:ph idx="5" type="body"/>
          </p:nvPr>
        </p:nvSpPr>
        <p:spPr>
          <a:xfrm>
            <a:off x="5179839" y="4307664"/>
            <a:ext cx="1183179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42" name="Google Shape;542;g33791d1961e_5_231"/>
          <p:cNvSpPr txBox="1"/>
          <p:nvPr>
            <p:ph idx="6" type="body"/>
          </p:nvPr>
        </p:nvSpPr>
        <p:spPr>
          <a:xfrm>
            <a:off x="3642362" y="4439394"/>
            <a:ext cx="1183179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43" name="Google Shape;543;g33791d1961e_5_231"/>
          <p:cNvSpPr txBox="1"/>
          <p:nvPr>
            <p:ph idx="7" type="body"/>
          </p:nvPr>
        </p:nvSpPr>
        <p:spPr>
          <a:xfrm>
            <a:off x="7398712" y="4008089"/>
            <a:ext cx="1183179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44" name="Google Shape;544;g33791d1961e_5_231"/>
          <p:cNvSpPr txBox="1"/>
          <p:nvPr>
            <p:ph idx="8" type="body"/>
          </p:nvPr>
        </p:nvSpPr>
        <p:spPr>
          <a:xfrm>
            <a:off x="3543692" y="3354359"/>
            <a:ext cx="1209143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cxnSp>
        <p:nvCxnSpPr>
          <p:cNvPr id="545" name="Google Shape;545;g33791d1961e_5_231"/>
          <p:cNvCxnSpPr/>
          <p:nvPr/>
        </p:nvCxnSpPr>
        <p:spPr>
          <a:xfrm>
            <a:off x="4756662" y="3600372"/>
            <a:ext cx="4683649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6" name="Google Shape;546;g33791d1961e_5_231"/>
          <p:cNvCxnSpPr/>
          <p:nvPr/>
        </p:nvCxnSpPr>
        <p:spPr>
          <a:xfrm flipH="1" rot="10800000">
            <a:off x="7089982" y="1917502"/>
            <a:ext cx="4678" cy="3376818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47" name="Google Shape;547;g33791d1961e_5_231"/>
          <p:cNvSpPr txBox="1"/>
          <p:nvPr>
            <p:ph idx="9" type="body"/>
          </p:nvPr>
        </p:nvSpPr>
        <p:spPr>
          <a:xfrm>
            <a:off x="7752879" y="1954712"/>
            <a:ext cx="1706965" cy="1048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48" name="Google Shape;548;g33791d1961e_5_231"/>
          <p:cNvSpPr txBox="1"/>
          <p:nvPr>
            <p:ph idx="13" type="body"/>
          </p:nvPr>
        </p:nvSpPr>
        <p:spPr>
          <a:xfrm>
            <a:off x="8859355" y="4708093"/>
            <a:ext cx="1183179" cy="49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49" name="Google Shape;549;g33791d1961e_5_231"/>
          <p:cNvSpPr txBox="1"/>
          <p:nvPr>
            <p:ph type="ctrTitle"/>
          </p:nvPr>
        </p:nvSpPr>
        <p:spPr>
          <a:xfrm>
            <a:off x="832040" y="722218"/>
            <a:ext cx="4386945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dello di business">
  <p:cSld name="Modello di business">
    <p:bg>
      <p:bgPr>
        <a:solidFill>
          <a:schemeClr val="accen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4"/>
          <p:cNvSpPr/>
          <p:nvPr>
            <p:ph idx="2" type="pic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24"/>
          <p:cNvSpPr txBox="1"/>
          <p:nvPr>
            <p:ph idx="1" type="body"/>
          </p:nvPr>
        </p:nvSpPr>
        <p:spPr>
          <a:xfrm>
            <a:off x="-1325217" y="3977202"/>
            <a:ext cx="16229934" cy="28520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6" name="Google Shape;4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9" name="Google Shape;49;p24"/>
          <p:cNvSpPr txBox="1"/>
          <p:nvPr>
            <p:ph idx="3" type="subTitle"/>
          </p:nvPr>
        </p:nvSpPr>
        <p:spPr>
          <a:xfrm>
            <a:off x="838199" y="2067161"/>
            <a:ext cx="4386945" cy="100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CE5E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CE5E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0" name="Google Shape;50;p24"/>
          <p:cNvSpPr txBox="1"/>
          <p:nvPr>
            <p:ph idx="4" type="body"/>
          </p:nvPr>
        </p:nvSpPr>
        <p:spPr>
          <a:xfrm>
            <a:off x="838199" y="1766051"/>
            <a:ext cx="4386945" cy="464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1" name="Google Shape;51;p24"/>
          <p:cNvSpPr txBox="1"/>
          <p:nvPr>
            <p:ph type="ctrTitle"/>
          </p:nvPr>
        </p:nvSpPr>
        <p:spPr>
          <a:xfrm>
            <a:off x="838200" y="722217"/>
            <a:ext cx="4386945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venir"/>
              <a:buNone/>
              <a:defRPr b="0" i="0" sz="22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24"/>
          <p:cNvSpPr txBox="1"/>
          <p:nvPr>
            <p:ph idx="5" type="body"/>
          </p:nvPr>
        </p:nvSpPr>
        <p:spPr>
          <a:xfrm>
            <a:off x="838199" y="3199611"/>
            <a:ext cx="4386945" cy="464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3" name="Google Shape;53;p24"/>
          <p:cNvSpPr txBox="1"/>
          <p:nvPr>
            <p:ph idx="6" type="body"/>
          </p:nvPr>
        </p:nvSpPr>
        <p:spPr>
          <a:xfrm>
            <a:off x="838200" y="3512803"/>
            <a:ext cx="4386758" cy="1006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4" name="Google Shape;54;p24"/>
          <p:cNvSpPr txBox="1"/>
          <p:nvPr>
            <p:ph idx="7" type="body"/>
          </p:nvPr>
        </p:nvSpPr>
        <p:spPr>
          <a:xfrm>
            <a:off x="837976" y="4643683"/>
            <a:ext cx="4386945" cy="464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5" name="Google Shape;55;p24"/>
          <p:cNvSpPr txBox="1"/>
          <p:nvPr>
            <p:ph idx="8" type="body"/>
          </p:nvPr>
        </p:nvSpPr>
        <p:spPr>
          <a:xfrm>
            <a:off x="837977" y="4956875"/>
            <a:ext cx="4386758" cy="1006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cxnSp>
        <p:nvCxnSpPr>
          <p:cNvPr id="56" name="Google Shape;56;p24"/>
          <p:cNvCxnSpPr/>
          <p:nvPr/>
        </p:nvCxnSpPr>
        <p:spPr>
          <a:xfrm>
            <a:off x="590349" y="923365"/>
            <a:ext cx="0" cy="5934635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ndamento">
  <p:cSld name="Andamento">
    <p:bg>
      <p:bgPr>
        <a:solidFill>
          <a:schemeClr val="accent6"/>
        </a:soli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3791d1961e_5_2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BA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g33791d1961e_5_2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BA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3" name="Google Shape;553;g33791d1961e_5_2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54" name="Google Shape;554;g33791d1961e_5_248"/>
          <p:cNvSpPr txBox="1"/>
          <p:nvPr>
            <p:ph type="ctrTitle"/>
          </p:nvPr>
        </p:nvSpPr>
        <p:spPr>
          <a:xfrm>
            <a:off x="3160939" y="725448"/>
            <a:ext cx="5870122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5" name="Google Shape;555;g33791d1961e_5_248"/>
          <p:cNvSpPr txBox="1"/>
          <p:nvPr>
            <p:ph idx="1" type="body"/>
          </p:nvPr>
        </p:nvSpPr>
        <p:spPr>
          <a:xfrm>
            <a:off x="6274141" y="2326023"/>
            <a:ext cx="4998576" cy="448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56" name="Google Shape;556;g33791d1961e_5_248"/>
          <p:cNvSpPr txBox="1"/>
          <p:nvPr>
            <p:ph idx="2" type="body"/>
          </p:nvPr>
        </p:nvSpPr>
        <p:spPr>
          <a:xfrm>
            <a:off x="910838" y="2326023"/>
            <a:ext cx="5007023" cy="448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57" name="Google Shape;557;g33791d1961e_5_248"/>
          <p:cNvSpPr txBox="1"/>
          <p:nvPr>
            <p:ph idx="3" type="body"/>
          </p:nvPr>
        </p:nvSpPr>
        <p:spPr>
          <a:xfrm>
            <a:off x="3160940" y="1113029"/>
            <a:ext cx="5870121" cy="568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58" name="Google Shape;558;g33791d1961e_5_248"/>
          <p:cNvSpPr txBox="1"/>
          <p:nvPr>
            <p:ph idx="4" type="body"/>
          </p:nvPr>
        </p:nvSpPr>
        <p:spPr>
          <a:xfrm>
            <a:off x="906949" y="2925763"/>
            <a:ext cx="5010912" cy="2651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59" name="Google Shape;559;g33791d1961e_5_248"/>
          <p:cNvSpPr txBox="1"/>
          <p:nvPr>
            <p:ph idx="5" type="body"/>
          </p:nvPr>
        </p:nvSpPr>
        <p:spPr>
          <a:xfrm>
            <a:off x="6261805" y="2874716"/>
            <a:ext cx="5010912" cy="2651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contra il nostro team_4 persone">
  <p:cSld name="Incontra il nostro team_4 persone">
    <p:bg>
      <p:bgPr>
        <a:solidFill>
          <a:srgbClr val="7F7F7F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3791d1961e_5_258"/>
          <p:cNvSpPr txBox="1"/>
          <p:nvPr>
            <p:ph idx="1" type="body"/>
          </p:nvPr>
        </p:nvSpPr>
        <p:spPr>
          <a:xfrm>
            <a:off x="1" y="1"/>
            <a:ext cx="12192000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62" name="Google Shape;562;g33791d1961e_5_2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3" name="Google Shape;563;g33791d1961e_5_2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g33791d1961e_5_2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65" name="Google Shape;565;g33791d1961e_5_258"/>
          <p:cNvSpPr txBox="1"/>
          <p:nvPr>
            <p:ph type="ctrTitle"/>
          </p:nvPr>
        </p:nvSpPr>
        <p:spPr>
          <a:xfrm>
            <a:off x="2933903" y="1655011"/>
            <a:ext cx="6324194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6" name="Google Shape;566;g33791d1961e_5_258"/>
          <p:cNvSpPr/>
          <p:nvPr>
            <p:ph idx="2" type="pic"/>
          </p:nvPr>
        </p:nvSpPr>
        <p:spPr>
          <a:xfrm>
            <a:off x="1644345" y="2757949"/>
            <a:ext cx="1451493" cy="1462225"/>
          </a:xfrm>
          <a:prstGeom prst="ellipse">
            <a:avLst/>
          </a:prstGeom>
          <a:noFill/>
          <a:ln>
            <a:noFill/>
          </a:ln>
        </p:spPr>
      </p:sp>
      <p:sp>
        <p:nvSpPr>
          <p:cNvPr id="567" name="Google Shape;567;g33791d1961e_5_258"/>
          <p:cNvSpPr txBox="1"/>
          <p:nvPr>
            <p:ph idx="3" type="body"/>
          </p:nvPr>
        </p:nvSpPr>
        <p:spPr>
          <a:xfrm>
            <a:off x="1204655" y="4463647"/>
            <a:ext cx="2330873" cy="4422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68" name="Google Shape;568;g33791d1961e_5_258"/>
          <p:cNvSpPr txBox="1"/>
          <p:nvPr>
            <p:ph idx="4" type="body"/>
          </p:nvPr>
        </p:nvSpPr>
        <p:spPr>
          <a:xfrm>
            <a:off x="1204655" y="4779469"/>
            <a:ext cx="2330873" cy="442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69" name="Google Shape;569;g33791d1961e_5_258"/>
          <p:cNvSpPr/>
          <p:nvPr>
            <p:ph idx="5" type="pic"/>
          </p:nvPr>
        </p:nvSpPr>
        <p:spPr>
          <a:xfrm>
            <a:off x="4133091" y="2757949"/>
            <a:ext cx="1451493" cy="1462225"/>
          </a:xfrm>
          <a:prstGeom prst="ellipse">
            <a:avLst/>
          </a:prstGeom>
          <a:noFill/>
          <a:ln>
            <a:noFill/>
          </a:ln>
        </p:spPr>
      </p:sp>
      <p:sp>
        <p:nvSpPr>
          <p:cNvPr id="570" name="Google Shape;570;g33791d1961e_5_258"/>
          <p:cNvSpPr/>
          <p:nvPr>
            <p:ph idx="6" type="pic"/>
          </p:nvPr>
        </p:nvSpPr>
        <p:spPr>
          <a:xfrm>
            <a:off x="6621836" y="2757949"/>
            <a:ext cx="1451493" cy="1462225"/>
          </a:xfrm>
          <a:prstGeom prst="ellipse">
            <a:avLst/>
          </a:prstGeom>
          <a:noFill/>
          <a:ln>
            <a:noFill/>
          </a:ln>
        </p:spPr>
      </p:sp>
      <p:sp>
        <p:nvSpPr>
          <p:cNvPr id="571" name="Google Shape;571;g33791d1961e_5_258"/>
          <p:cNvSpPr/>
          <p:nvPr>
            <p:ph idx="7" type="pic"/>
          </p:nvPr>
        </p:nvSpPr>
        <p:spPr>
          <a:xfrm>
            <a:off x="9110582" y="2757949"/>
            <a:ext cx="1451493" cy="1462225"/>
          </a:xfrm>
          <a:prstGeom prst="ellipse">
            <a:avLst/>
          </a:prstGeom>
          <a:noFill/>
          <a:ln>
            <a:noFill/>
          </a:ln>
        </p:spPr>
      </p:sp>
      <p:sp>
        <p:nvSpPr>
          <p:cNvPr id="572" name="Google Shape;572;g33791d1961e_5_258"/>
          <p:cNvSpPr txBox="1"/>
          <p:nvPr>
            <p:ph idx="8" type="body"/>
          </p:nvPr>
        </p:nvSpPr>
        <p:spPr>
          <a:xfrm>
            <a:off x="3693400" y="4463647"/>
            <a:ext cx="2330874" cy="4422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73" name="Google Shape;573;g33791d1961e_5_258"/>
          <p:cNvSpPr txBox="1"/>
          <p:nvPr>
            <p:ph idx="9" type="body"/>
          </p:nvPr>
        </p:nvSpPr>
        <p:spPr>
          <a:xfrm>
            <a:off x="3693400" y="4779469"/>
            <a:ext cx="2330874" cy="442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74" name="Google Shape;574;g33791d1961e_5_258"/>
          <p:cNvSpPr txBox="1"/>
          <p:nvPr>
            <p:ph idx="13" type="body"/>
          </p:nvPr>
        </p:nvSpPr>
        <p:spPr>
          <a:xfrm>
            <a:off x="6182145" y="4463647"/>
            <a:ext cx="2330875" cy="4422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75" name="Google Shape;575;g33791d1961e_5_258"/>
          <p:cNvSpPr txBox="1"/>
          <p:nvPr>
            <p:ph idx="14" type="body"/>
          </p:nvPr>
        </p:nvSpPr>
        <p:spPr>
          <a:xfrm>
            <a:off x="6182145" y="4779469"/>
            <a:ext cx="2330875" cy="442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76" name="Google Shape;576;g33791d1961e_5_258"/>
          <p:cNvSpPr txBox="1"/>
          <p:nvPr>
            <p:ph idx="15" type="body"/>
          </p:nvPr>
        </p:nvSpPr>
        <p:spPr>
          <a:xfrm>
            <a:off x="8670891" y="4463647"/>
            <a:ext cx="2330875" cy="4422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77" name="Google Shape;577;g33791d1961e_5_258"/>
          <p:cNvSpPr txBox="1"/>
          <p:nvPr>
            <p:ph idx="16" type="body"/>
          </p:nvPr>
        </p:nvSpPr>
        <p:spPr>
          <a:xfrm>
            <a:off x="8670891" y="4779469"/>
            <a:ext cx="2330875" cy="442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nziamenti">
  <p:cSld name="Finanziamenti">
    <p:bg>
      <p:bgPr>
        <a:solidFill>
          <a:schemeClr val="accent6"/>
        </a:solidFill>
      </p:bgPr>
    </p:bg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3791d1961e_5_2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BA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0" name="Google Shape;580;g33791d1961e_5_2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BA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1" name="Google Shape;581;g33791d1961e_5_2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7BAD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82" name="Google Shape;582;g33791d1961e_5_276"/>
          <p:cNvSpPr txBox="1"/>
          <p:nvPr>
            <p:ph type="ctrTitle"/>
          </p:nvPr>
        </p:nvSpPr>
        <p:spPr>
          <a:xfrm>
            <a:off x="2933903" y="724868"/>
            <a:ext cx="6324194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3" name="Google Shape;583;g33791d1961e_5_276"/>
          <p:cNvSpPr txBox="1"/>
          <p:nvPr>
            <p:ph idx="1" type="body"/>
          </p:nvPr>
        </p:nvSpPr>
        <p:spPr>
          <a:xfrm>
            <a:off x="900511" y="4059648"/>
            <a:ext cx="2382386" cy="6137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84" name="Google Shape;584;g33791d1961e_5_276"/>
          <p:cNvSpPr txBox="1"/>
          <p:nvPr>
            <p:ph idx="2" type="body"/>
          </p:nvPr>
        </p:nvSpPr>
        <p:spPr>
          <a:xfrm>
            <a:off x="900511" y="4651391"/>
            <a:ext cx="2382386" cy="857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85" name="Google Shape;585;g33791d1961e_5_276"/>
          <p:cNvSpPr txBox="1"/>
          <p:nvPr>
            <p:ph idx="3" type="body"/>
          </p:nvPr>
        </p:nvSpPr>
        <p:spPr>
          <a:xfrm>
            <a:off x="3584039" y="4059648"/>
            <a:ext cx="2382386" cy="6137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86" name="Google Shape;586;g33791d1961e_5_276"/>
          <p:cNvSpPr txBox="1"/>
          <p:nvPr>
            <p:ph idx="4" type="body"/>
          </p:nvPr>
        </p:nvSpPr>
        <p:spPr>
          <a:xfrm>
            <a:off x="3584039" y="4651391"/>
            <a:ext cx="2382386" cy="857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87" name="Google Shape;587;g33791d1961e_5_276"/>
          <p:cNvSpPr txBox="1"/>
          <p:nvPr>
            <p:ph idx="5" type="body"/>
          </p:nvPr>
        </p:nvSpPr>
        <p:spPr>
          <a:xfrm>
            <a:off x="6267567" y="4059648"/>
            <a:ext cx="2382386" cy="6137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88" name="Google Shape;588;g33791d1961e_5_276"/>
          <p:cNvSpPr txBox="1"/>
          <p:nvPr>
            <p:ph idx="6" type="body"/>
          </p:nvPr>
        </p:nvSpPr>
        <p:spPr>
          <a:xfrm>
            <a:off x="6267567" y="4651391"/>
            <a:ext cx="2382386" cy="857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89" name="Google Shape;589;g33791d1961e_5_276"/>
          <p:cNvSpPr txBox="1"/>
          <p:nvPr>
            <p:ph idx="7" type="body"/>
          </p:nvPr>
        </p:nvSpPr>
        <p:spPr>
          <a:xfrm>
            <a:off x="8951094" y="4059648"/>
            <a:ext cx="2382386" cy="6137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90" name="Google Shape;590;g33791d1961e_5_276"/>
          <p:cNvSpPr txBox="1"/>
          <p:nvPr>
            <p:ph idx="8" type="body"/>
          </p:nvPr>
        </p:nvSpPr>
        <p:spPr>
          <a:xfrm>
            <a:off x="8951094" y="4651391"/>
            <a:ext cx="2382386" cy="857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91" name="Google Shape;591;g33791d1961e_5_276"/>
          <p:cNvSpPr txBox="1"/>
          <p:nvPr>
            <p:ph idx="9" type="body"/>
          </p:nvPr>
        </p:nvSpPr>
        <p:spPr>
          <a:xfrm>
            <a:off x="1285758" y="2399173"/>
            <a:ext cx="1611892" cy="1151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92" name="Google Shape;592;g33791d1961e_5_276"/>
          <p:cNvSpPr txBox="1"/>
          <p:nvPr>
            <p:ph idx="13" type="body"/>
          </p:nvPr>
        </p:nvSpPr>
        <p:spPr>
          <a:xfrm>
            <a:off x="6652814" y="2399173"/>
            <a:ext cx="1611892" cy="1151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93" name="Google Shape;593;g33791d1961e_5_276"/>
          <p:cNvSpPr txBox="1"/>
          <p:nvPr>
            <p:ph idx="14" type="body"/>
          </p:nvPr>
        </p:nvSpPr>
        <p:spPr>
          <a:xfrm>
            <a:off x="9336341" y="2399173"/>
            <a:ext cx="1611892" cy="1151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94" name="Google Shape;594;g33791d1961e_5_276"/>
          <p:cNvSpPr txBox="1"/>
          <p:nvPr>
            <p:ph idx="15" type="body"/>
          </p:nvPr>
        </p:nvSpPr>
        <p:spPr>
          <a:xfrm>
            <a:off x="3969286" y="2399173"/>
            <a:ext cx="1611892" cy="1151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epilogo">
  <p:cSld name="Riepilogo">
    <p:bg>
      <p:bgPr>
        <a:solidFill>
          <a:schemeClr val="accen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0"/>
          <p:cNvSpPr/>
          <p:nvPr>
            <p:ph idx="2" type="pic"/>
          </p:nvPr>
        </p:nvSpPr>
        <p:spPr>
          <a:xfrm>
            <a:off x="-4281" y="-1"/>
            <a:ext cx="12196282" cy="2917371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30"/>
          <p:cNvSpPr txBox="1"/>
          <p:nvPr>
            <p:ph idx="1" type="body"/>
          </p:nvPr>
        </p:nvSpPr>
        <p:spPr>
          <a:xfrm>
            <a:off x="0" y="4006735"/>
            <a:ext cx="12192000" cy="2851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0"/>
              <a:buFont typeface="Arial"/>
              <a:buNone/>
              <a:defRPr b="0" i="0" sz="5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60" name="Google Shape;60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63" name="Google Shape;63;p30"/>
          <p:cNvSpPr txBox="1"/>
          <p:nvPr>
            <p:ph type="ctrTitle"/>
          </p:nvPr>
        </p:nvSpPr>
        <p:spPr>
          <a:xfrm>
            <a:off x="838200" y="4122721"/>
            <a:ext cx="2895600" cy="1111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30"/>
          <p:cNvSpPr txBox="1"/>
          <p:nvPr>
            <p:ph idx="3" type="subTitle"/>
          </p:nvPr>
        </p:nvSpPr>
        <p:spPr>
          <a:xfrm>
            <a:off x="4332514" y="3833158"/>
            <a:ext cx="7021287" cy="16903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ano d'azione biennale">
  <p:cSld name="Piano d'azione biennal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69" name="Google Shape;69;p27"/>
          <p:cNvSpPr txBox="1"/>
          <p:nvPr>
            <p:ph type="ctrTitle"/>
          </p:nvPr>
        </p:nvSpPr>
        <p:spPr>
          <a:xfrm>
            <a:off x="832040" y="724868"/>
            <a:ext cx="4386945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27"/>
          <p:cNvSpPr txBox="1"/>
          <p:nvPr>
            <p:ph idx="1" type="body"/>
          </p:nvPr>
        </p:nvSpPr>
        <p:spPr>
          <a:xfrm>
            <a:off x="1712346" y="3027930"/>
            <a:ext cx="49530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1" name="Google Shape;71;p27"/>
          <p:cNvSpPr txBox="1"/>
          <p:nvPr>
            <p:ph idx="2" type="body"/>
          </p:nvPr>
        </p:nvSpPr>
        <p:spPr>
          <a:xfrm>
            <a:off x="2501761" y="3027930"/>
            <a:ext cx="49530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2" name="Google Shape;72;p27"/>
          <p:cNvSpPr txBox="1"/>
          <p:nvPr>
            <p:ph idx="3" type="body"/>
          </p:nvPr>
        </p:nvSpPr>
        <p:spPr>
          <a:xfrm>
            <a:off x="3230365" y="3027930"/>
            <a:ext cx="615309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3" name="Google Shape;73;p27"/>
          <p:cNvSpPr txBox="1"/>
          <p:nvPr>
            <p:ph idx="4" type="body"/>
          </p:nvPr>
        </p:nvSpPr>
        <p:spPr>
          <a:xfrm>
            <a:off x="4080591" y="3027930"/>
            <a:ext cx="49530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4" name="Google Shape;74;p27"/>
          <p:cNvSpPr txBox="1"/>
          <p:nvPr>
            <p:ph idx="5" type="body"/>
          </p:nvPr>
        </p:nvSpPr>
        <p:spPr>
          <a:xfrm>
            <a:off x="4810807" y="3027930"/>
            <a:ext cx="61531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5" name="Google Shape;75;p27"/>
          <p:cNvSpPr txBox="1"/>
          <p:nvPr>
            <p:ph idx="6" type="body"/>
          </p:nvPr>
        </p:nvSpPr>
        <p:spPr>
          <a:xfrm>
            <a:off x="5659421" y="3027930"/>
            <a:ext cx="49530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6" name="Google Shape;76;p27"/>
          <p:cNvSpPr txBox="1"/>
          <p:nvPr>
            <p:ph idx="7" type="body"/>
          </p:nvPr>
        </p:nvSpPr>
        <p:spPr>
          <a:xfrm>
            <a:off x="6448836" y="3027930"/>
            <a:ext cx="49530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7" name="Google Shape;77;p27"/>
          <p:cNvSpPr txBox="1"/>
          <p:nvPr>
            <p:ph idx="8" type="body"/>
          </p:nvPr>
        </p:nvSpPr>
        <p:spPr>
          <a:xfrm>
            <a:off x="7177978" y="3027930"/>
            <a:ext cx="61531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8" name="Google Shape;78;p27"/>
          <p:cNvSpPr txBox="1"/>
          <p:nvPr>
            <p:ph idx="9" type="body"/>
          </p:nvPr>
        </p:nvSpPr>
        <p:spPr>
          <a:xfrm>
            <a:off x="8027666" y="3027930"/>
            <a:ext cx="49530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9" name="Google Shape;79;p27"/>
          <p:cNvSpPr txBox="1"/>
          <p:nvPr>
            <p:ph idx="13" type="body"/>
          </p:nvPr>
        </p:nvSpPr>
        <p:spPr>
          <a:xfrm>
            <a:off x="8817081" y="3027930"/>
            <a:ext cx="49530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0" name="Google Shape;80;p27"/>
          <p:cNvSpPr txBox="1"/>
          <p:nvPr>
            <p:ph idx="14" type="body"/>
          </p:nvPr>
        </p:nvSpPr>
        <p:spPr>
          <a:xfrm>
            <a:off x="9546420" y="3027930"/>
            <a:ext cx="61531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1" name="Google Shape;81;p27"/>
          <p:cNvSpPr txBox="1"/>
          <p:nvPr>
            <p:ph idx="15" type="body"/>
          </p:nvPr>
        </p:nvSpPr>
        <p:spPr>
          <a:xfrm>
            <a:off x="10395907" y="3027930"/>
            <a:ext cx="495300" cy="652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2" name="Google Shape;82;p27"/>
          <p:cNvSpPr txBox="1"/>
          <p:nvPr>
            <p:ph idx="16" type="body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3" name="Google Shape;83;p27"/>
          <p:cNvSpPr txBox="1"/>
          <p:nvPr>
            <p:ph idx="17" type="body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4" name="Google Shape;84;p27"/>
          <p:cNvSpPr txBox="1"/>
          <p:nvPr>
            <p:ph idx="18" type="body"/>
          </p:nvPr>
        </p:nvSpPr>
        <p:spPr>
          <a:xfrm>
            <a:off x="3230365" y="4871997"/>
            <a:ext cx="615309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5" name="Google Shape;85;p27"/>
          <p:cNvSpPr txBox="1"/>
          <p:nvPr>
            <p:ph idx="19" type="body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6" name="Google Shape;86;p27"/>
          <p:cNvSpPr txBox="1"/>
          <p:nvPr>
            <p:ph idx="20" type="body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7" name="Google Shape;87;p27"/>
          <p:cNvSpPr txBox="1"/>
          <p:nvPr>
            <p:ph idx="21" type="body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8" name="Google Shape;88;p27"/>
          <p:cNvSpPr txBox="1"/>
          <p:nvPr>
            <p:ph idx="22" type="body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9" name="Google Shape;89;p27"/>
          <p:cNvSpPr txBox="1"/>
          <p:nvPr>
            <p:ph idx="23" type="body"/>
          </p:nvPr>
        </p:nvSpPr>
        <p:spPr>
          <a:xfrm>
            <a:off x="7177978" y="4871997"/>
            <a:ext cx="61531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0" name="Google Shape;90;p27"/>
          <p:cNvSpPr txBox="1"/>
          <p:nvPr>
            <p:ph idx="24" type="body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1" name="Google Shape;91;p27"/>
          <p:cNvSpPr txBox="1"/>
          <p:nvPr>
            <p:ph idx="25" type="body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2" name="Google Shape;92;p27"/>
          <p:cNvSpPr txBox="1"/>
          <p:nvPr>
            <p:ph idx="26" type="body"/>
          </p:nvPr>
        </p:nvSpPr>
        <p:spPr>
          <a:xfrm>
            <a:off x="9546420" y="4871997"/>
            <a:ext cx="61531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3" name="Google Shape;93;p27"/>
          <p:cNvSpPr txBox="1"/>
          <p:nvPr>
            <p:ph idx="27" type="body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4" name="Google Shape;94;p27"/>
          <p:cNvSpPr txBox="1"/>
          <p:nvPr>
            <p:ph idx="28" type="body"/>
          </p:nvPr>
        </p:nvSpPr>
        <p:spPr>
          <a:xfrm>
            <a:off x="696804" y="2618463"/>
            <a:ext cx="1021001" cy="501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426C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6F426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5" name="Google Shape;95;p27"/>
          <p:cNvSpPr txBox="1"/>
          <p:nvPr>
            <p:ph idx="29" type="body"/>
          </p:nvPr>
        </p:nvSpPr>
        <p:spPr>
          <a:xfrm>
            <a:off x="696804" y="4449901"/>
            <a:ext cx="1021001" cy="501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426C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6F426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6" name="Google Shape;96;p27"/>
          <p:cNvSpPr txBox="1"/>
          <p:nvPr>
            <p:ph idx="30" type="body"/>
          </p:nvPr>
        </p:nvSpPr>
        <p:spPr>
          <a:xfrm>
            <a:off x="2029367" y="2058310"/>
            <a:ext cx="1440088" cy="4695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7" name="Google Shape;97;p27"/>
          <p:cNvSpPr txBox="1"/>
          <p:nvPr>
            <p:ph idx="31" type="body"/>
          </p:nvPr>
        </p:nvSpPr>
        <p:spPr>
          <a:xfrm>
            <a:off x="4397612" y="2058310"/>
            <a:ext cx="1440088" cy="4695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8" name="Google Shape;98;p27"/>
          <p:cNvSpPr txBox="1"/>
          <p:nvPr>
            <p:ph idx="32" type="body"/>
          </p:nvPr>
        </p:nvSpPr>
        <p:spPr>
          <a:xfrm>
            <a:off x="8344687" y="2058310"/>
            <a:ext cx="1440088" cy="4695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9" name="Google Shape;99;p27"/>
          <p:cNvSpPr txBox="1"/>
          <p:nvPr>
            <p:ph idx="33" type="body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00" name="Google Shape;100;p27"/>
          <p:cNvSpPr txBox="1"/>
          <p:nvPr>
            <p:ph idx="34" type="body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6F42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06F4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01" name="Google Shape;101;p27"/>
          <p:cNvSpPr txBox="1"/>
          <p:nvPr>
            <p:ph idx="35" type="body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426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F426C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ti finanziari">
  <p:cSld name="Dati finanziari">
    <p:bg>
      <p:bgPr>
        <a:solidFill>
          <a:schemeClr val="accen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8"/>
          <p:cNvSpPr/>
          <p:nvPr>
            <p:ph idx="2" type="pic"/>
          </p:nvPr>
        </p:nvSpPr>
        <p:spPr>
          <a:xfrm>
            <a:off x="-1" y="0"/>
            <a:ext cx="466164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07" name="Google Shape;107;p28"/>
          <p:cNvSpPr txBox="1"/>
          <p:nvPr>
            <p:ph type="ctrTitle"/>
          </p:nvPr>
        </p:nvSpPr>
        <p:spPr>
          <a:xfrm>
            <a:off x="5360889" y="729426"/>
            <a:ext cx="5903262" cy="6353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venir"/>
              <a:buNone/>
              <a:defRPr b="0" i="0" sz="2200" u="none" cap="none" strike="noStrik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28"/>
          <p:cNvSpPr txBox="1"/>
          <p:nvPr>
            <p:ph idx="1" type="body"/>
          </p:nvPr>
        </p:nvSpPr>
        <p:spPr>
          <a:xfrm>
            <a:off x="5360988" y="1625600"/>
            <a:ext cx="5903912" cy="442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zie">
  <p:cSld name="Grazi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1"/>
          <p:cNvSpPr/>
          <p:nvPr>
            <p:ph idx="2" type="pic"/>
          </p:nvPr>
        </p:nvSpPr>
        <p:spPr>
          <a:xfrm>
            <a:off x="0" y="0"/>
            <a:ext cx="76771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1"/>
          <p:cNvSpPr txBox="1"/>
          <p:nvPr>
            <p:ph idx="11" type="ftr"/>
          </p:nvPr>
        </p:nvSpPr>
        <p:spPr>
          <a:xfrm>
            <a:off x="4038600" y="6356350"/>
            <a:ext cx="31568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14" name="Google Shape;114;p31"/>
          <p:cNvSpPr txBox="1"/>
          <p:nvPr>
            <p:ph type="ctrTitle"/>
          </p:nvPr>
        </p:nvSpPr>
        <p:spPr>
          <a:xfrm>
            <a:off x="8487939" y="1638359"/>
            <a:ext cx="3058885" cy="1111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31"/>
          <p:cNvSpPr txBox="1"/>
          <p:nvPr>
            <p:ph idx="1" type="subTitle"/>
          </p:nvPr>
        </p:nvSpPr>
        <p:spPr>
          <a:xfrm>
            <a:off x="8487939" y="3135086"/>
            <a:ext cx="3058885" cy="238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cxnSp>
        <p:nvCxnSpPr>
          <p:cNvPr id="116" name="Google Shape;116;p31"/>
          <p:cNvCxnSpPr/>
          <p:nvPr/>
        </p:nvCxnSpPr>
        <p:spPr>
          <a:xfrm>
            <a:off x="8130026" y="0"/>
            <a:ext cx="0" cy="457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7" name="Google Shape;117;p31"/>
          <p:cNvSpPr txBox="1"/>
          <p:nvPr>
            <p:ph idx="3" type="body"/>
          </p:nvPr>
        </p:nvSpPr>
        <p:spPr>
          <a:xfrm>
            <a:off x="100735" y="4698088"/>
            <a:ext cx="11996058" cy="2059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37000"/>
              </a:lnSpc>
              <a:spcBef>
                <a:spcPts val="0"/>
              </a:spcBef>
              <a:spcAft>
                <a:spcPts val="0"/>
              </a:spcAft>
              <a:buClr>
                <a:srgbClr val="ECE5EC"/>
              </a:buClr>
              <a:buSzPts val="50000"/>
              <a:buFont typeface="Arial"/>
              <a:buNone/>
              <a:defRPr b="0" i="0" sz="50000" u="none" cap="none" strike="noStrike">
                <a:solidFill>
                  <a:srgbClr val="ECE5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contra il nostro team_8 persone">
  <p:cSld name="Incontra il nostro team_8 persone">
    <p:bg>
      <p:bgPr>
        <a:solidFill>
          <a:srgbClr val="7F7F7F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22" name="Google Shape;122;p29"/>
          <p:cNvSpPr/>
          <p:nvPr>
            <p:ph idx="2" type="pic"/>
          </p:nvPr>
        </p:nvSpPr>
        <p:spPr>
          <a:xfrm>
            <a:off x="1979488" y="1979244"/>
            <a:ext cx="1097876" cy="1097875"/>
          </a:xfrm>
          <a:prstGeom prst="ellipse">
            <a:avLst/>
          </a:prstGeom>
          <a:noFill/>
          <a:ln>
            <a:noFill/>
          </a:ln>
        </p:spPr>
      </p:sp>
      <p:sp>
        <p:nvSpPr>
          <p:cNvPr id="123" name="Google Shape;123;p29"/>
          <p:cNvSpPr txBox="1"/>
          <p:nvPr>
            <p:ph idx="1" type="body"/>
          </p:nvPr>
        </p:nvSpPr>
        <p:spPr>
          <a:xfrm>
            <a:off x="1485529" y="3495484"/>
            <a:ext cx="20857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4" name="Google Shape;124;p29"/>
          <p:cNvSpPr txBox="1"/>
          <p:nvPr>
            <p:ph idx="3" type="body"/>
          </p:nvPr>
        </p:nvSpPr>
        <p:spPr>
          <a:xfrm>
            <a:off x="3859819" y="3269516"/>
            <a:ext cx="2085792" cy="2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5" name="Google Shape;125;p29"/>
          <p:cNvSpPr txBox="1"/>
          <p:nvPr>
            <p:ph idx="4" type="body"/>
          </p:nvPr>
        </p:nvSpPr>
        <p:spPr>
          <a:xfrm>
            <a:off x="3859818" y="3495484"/>
            <a:ext cx="208579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6" name="Google Shape;126;p29"/>
          <p:cNvSpPr txBox="1"/>
          <p:nvPr>
            <p:ph idx="5" type="body"/>
          </p:nvPr>
        </p:nvSpPr>
        <p:spPr>
          <a:xfrm>
            <a:off x="6234108" y="3269684"/>
            <a:ext cx="2085792" cy="2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7" name="Google Shape;127;p29"/>
          <p:cNvSpPr txBox="1"/>
          <p:nvPr>
            <p:ph idx="6" type="body"/>
          </p:nvPr>
        </p:nvSpPr>
        <p:spPr>
          <a:xfrm>
            <a:off x="6234107" y="3495484"/>
            <a:ext cx="2085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8" name="Google Shape;128;p29"/>
          <p:cNvSpPr txBox="1"/>
          <p:nvPr>
            <p:ph idx="7" type="body"/>
          </p:nvPr>
        </p:nvSpPr>
        <p:spPr>
          <a:xfrm>
            <a:off x="8608394" y="3269516"/>
            <a:ext cx="2085792" cy="2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9" name="Google Shape;129;p29"/>
          <p:cNvSpPr txBox="1"/>
          <p:nvPr>
            <p:ph idx="8" type="body"/>
          </p:nvPr>
        </p:nvSpPr>
        <p:spPr>
          <a:xfrm>
            <a:off x="8608391" y="3495484"/>
            <a:ext cx="2085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0" name="Google Shape;130;p29"/>
          <p:cNvSpPr txBox="1"/>
          <p:nvPr>
            <p:ph idx="9" type="body"/>
          </p:nvPr>
        </p:nvSpPr>
        <p:spPr>
          <a:xfrm>
            <a:off x="1485530" y="3269516"/>
            <a:ext cx="2085792" cy="2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1" name="Google Shape;131;p29"/>
          <p:cNvSpPr txBox="1"/>
          <p:nvPr>
            <p:ph idx="13" type="body"/>
          </p:nvPr>
        </p:nvSpPr>
        <p:spPr>
          <a:xfrm>
            <a:off x="1485442" y="5546241"/>
            <a:ext cx="20857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2" name="Google Shape;132;p29"/>
          <p:cNvSpPr txBox="1"/>
          <p:nvPr>
            <p:ph idx="14" type="body"/>
          </p:nvPr>
        </p:nvSpPr>
        <p:spPr>
          <a:xfrm>
            <a:off x="3859819" y="5320273"/>
            <a:ext cx="2085792" cy="2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3" name="Google Shape;133;p29"/>
          <p:cNvSpPr txBox="1"/>
          <p:nvPr>
            <p:ph idx="15" type="body"/>
          </p:nvPr>
        </p:nvSpPr>
        <p:spPr>
          <a:xfrm>
            <a:off x="3859730" y="5546241"/>
            <a:ext cx="208579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4" name="Google Shape;134;p29"/>
          <p:cNvSpPr txBox="1"/>
          <p:nvPr>
            <p:ph idx="16" type="body"/>
          </p:nvPr>
        </p:nvSpPr>
        <p:spPr>
          <a:xfrm>
            <a:off x="6234108" y="5320441"/>
            <a:ext cx="2085792" cy="2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5" name="Google Shape;135;p29"/>
          <p:cNvSpPr txBox="1"/>
          <p:nvPr>
            <p:ph idx="17" type="body"/>
          </p:nvPr>
        </p:nvSpPr>
        <p:spPr>
          <a:xfrm>
            <a:off x="6234063" y="5546241"/>
            <a:ext cx="2085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6" name="Google Shape;136;p29"/>
          <p:cNvSpPr txBox="1"/>
          <p:nvPr>
            <p:ph idx="18" type="body"/>
          </p:nvPr>
        </p:nvSpPr>
        <p:spPr>
          <a:xfrm>
            <a:off x="8608394" y="5320273"/>
            <a:ext cx="2085792" cy="2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7" name="Google Shape;137;p29"/>
          <p:cNvSpPr txBox="1"/>
          <p:nvPr>
            <p:ph idx="19" type="body"/>
          </p:nvPr>
        </p:nvSpPr>
        <p:spPr>
          <a:xfrm>
            <a:off x="8608391" y="5546241"/>
            <a:ext cx="2085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8" name="Google Shape;138;p29"/>
          <p:cNvSpPr txBox="1"/>
          <p:nvPr>
            <p:ph idx="20" type="body"/>
          </p:nvPr>
        </p:nvSpPr>
        <p:spPr>
          <a:xfrm>
            <a:off x="1485530" y="5320273"/>
            <a:ext cx="2085792" cy="2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9" name="Google Shape;139;p29"/>
          <p:cNvSpPr/>
          <p:nvPr>
            <p:ph idx="21" type="pic"/>
          </p:nvPr>
        </p:nvSpPr>
        <p:spPr>
          <a:xfrm>
            <a:off x="4353776" y="1979244"/>
            <a:ext cx="1097876" cy="1097875"/>
          </a:xfrm>
          <a:prstGeom prst="ellipse">
            <a:avLst/>
          </a:prstGeom>
          <a:noFill/>
          <a:ln>
            <a:noFill/>
          </a:ln>
        </p:spPr>
      </p:sp>
      <p:sp>
        <p:nvSpPr>
          <p:cNvPr id="140" name="Google Shape;140;p29"/>
          <p:cNvSpPr/>
          <p:nvPr>
            <p:ph idx="22" type="pic"/>
          </p:nvPr>
        </p:nvSpPr>
        <p:spPr>
          <a:xfrm>
            <a:off x="6728064" y="1979244"/>
            <a:ext cx="1097876" cy="1097875"/>
          </a:xfrm>
          <a:prstGeom prst="ellipse">
            <a:avLst/>
          </a:prstGeom>
          <a:noFill/>
          <a:ln>
            <a:noFill/>
          </a:ln>
        </p:spPr>
      </p:sp>
      <p:sp>
        <p:nvSpPr>
          <p:cNvPr id="141" name="Google Shape;141;p29"/>
          <p:cNvSpPr/>
          <p:nvPr>
            <p:ph idx="23" type="pic"/>
          </p:nvPr>
        </p:nvSpPr>
        <p:spPr>
          <a:xfrm>
            <a:off x="9102352" y="1979244"/>
            <a:ext cx="1097876" cy="1097875"/>
          </a:xfrm>
          <a:prstGeom prst="ellipse">
            <a:avLst/>
          </a:prstGeom>
          <a:noFill/>
          <a:ln>
            <a:noFill/>
          </a:ln>
        </p:spPr>
      </p:sp>
      <p:sp>
        <p:nvSpPr>
          <p:cNvPr id="142" name="Google Shape;142;p29"/>
          <p:cNvSpPr/>
          <p:nvPr>
            <p:ph idx="24" type="pic"/>
          </p:nvPr>
        </p:nvSpPr>
        <p:spPr>
          <a:xfrm>
            <a:off x="1979488" y="4028080"/>
            <a:ext cx="1097876" cy="1097875"/>
          </a:xfrm>
          <a:prstGeom prst="ellipse">
            <a:avLst/>
          </a:prstGeom>
          <a:noFill/>
          <a:ln>
            <a:noFill/>
          </a:ln>
        </p:spPr>
      </p:sp>
      <p:sp>
        <p:nvSpPr>
          <p:cNvPr id="143" name="Google Shape;143;p29"/>
          <p:cNvSpPr/>
          <p:nvPr>
            <p:ph idx="25" type="pic"/>
          </p:nvPr>
        </p:nvSpPr>
        <p:spPr>
          <a:xfrm>
            <a:off x="4353776" y="4028080"/>
            <a:ext cx="1097876" cy="1097875"/>
          </a:xfrm>
          <a:prstGeom prst="ellipse">
            <a:avLst/>
          </a:prstGeom>
          <a:noFill/>
          <a:ln>
            <a:noFill/>
          </a:ln>
        </p:spPr>
      </p:sp>
      <p:sp>
        <p:nvSpPr>
          <p:cNvPr id="144" name="Google Shape;144;p29"/>
          <p:cNvSpPr/>
          <p:nvPr>
            <p:ph idx="26" type="pic"/>
          </p:nvPr>
        </p:nvSpPr>
        <p:spPr>
          <a:xfrm>
            <a:off x="6728064" y="4028080"/>
            <a:ext cx="1097876" cy="1097875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29"/>
          <p:cNvSpPr/>
          <p:nvPr>
            <p:ph idx="27" type="pic"/>
          </p:nvPr>
        </p:nvSpPr>
        <p:spPr>
          <a:xfrm>
            <a:off x="9102352" y="4028080"/>
            <a:ext cx="1097876" cy="1097875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29"/>
          <p:cNvSpPr txBox="1"/>
          <p:nvPr>
            <p:ph type="ctrTitle"/>
          </p:nvPr>
        </p:nvSpPr>
        <p:spPr>
          <a:xfrm>
            <a:off x="2933903" y="724868"/>
            <a:ext cx="6324194" cy="639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None/>
              <a:defRPr b="0" i="0" sz="2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3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32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40.xml"/><Relationship Id="rId6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1" name="Google Shape;11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" name="Google Shape;12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3791d1961e_5_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04" name="Google Shape;304;g33791d1961e_5_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05" name="Google Shape;305;g33791d1961e_5_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png"/><Relationship Id="rId4" Type="http://schemas.openxmlformats.org/officeDocument/2006/relationships/image" Target="../media/image6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0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hyperlink" Target="http://www.youtube.com/watch?v=fQ1kHzsyps8" TargetMode="External"/><Relationship Id="rId5" Type="http://schemas.openxmlformats.org/officeDocument/2006/relationships/image" Target="../media/image27.jpg"/><Relationship Id="rId6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17.png"/><Relationship Id="rId5" Type="http://schemas.openxmlformats.org/officeDocument/2006/relationships/image" Target="../media/image38.png"/><Relationship Id="rId6" Type="http://schemas.openxmlformats.org/officeDocument/2006/relationships/image" Target="../media/image6.png"/><Relationship Id="rId7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34.jpg"/><Relationship Id="rId6" Type="http://schemas.openxmlformats.org/officeDocument/2006/relationships/image" Target="../media/image40.jpg"/><Relationship Id="rId7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35.jpg"/><Relationship Id="rId5" Type="http://schemas.openxmlformats.org/officeDocument/2006/relationships/image" Target="../media/image6.png"/><Relationship Id="rId6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jpg"/><Relationship Id="rId4" Type="http://schemas.openxmlformats.org/officeDocument/2006/relationships/image" Target="../media/image6.png"/><Relationship Id="rId5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jpg"/><Relationship Id="rId4" Type="http://schemas.openxmlformats.org/officeDocument/2006/relationships/image" Target="../media/image3.png"/><Relationship Id="rId5" Type="http://schemas.openxmlformats.org/officeDocument/2006/relationships/image" Target="../media/image16.png"/><Relationship Id="rId6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g"/><Relationship Id="rId4" Type="http://schemas.openxmlformats.org/officeDocument/2006/relationships/image" Target="../media/image6.png"/><Relationship Id="rId5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26.jpg"/><Relationship Id="rId5" Type="http://schemas.openxmlformats.org/officeDocument/2006/relationships/image" Target="../media/image11.pn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8.jpg"/><Relationship Id="rId5" Type="http://schemas.openxmlformats.org/officeDocument/2006/relationships/image" Target="../media/image16.png"/><Relationship Id="rId6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7.png"/><Relationship Id="rId4" Type="http://schemas.openxmlformats.org/officeDocument/2006/relationships/image" Target="../media/image24.png"/><Relationship Id="rId5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jpg"/><Relationship Id="rId4" Type="http://schemas.openxmlformats.org/officeDocument/2006/relationships/image" Target="../media/image28.png"/><Relationship Id="rId5" Type="http://schemas.openxmlformats.org/officeDocument/2006/relationships/image" Target="../media/image6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b3186fcfa0_2_16"/>
          <p:cNvSpPr txBox="1"/>
          <p:nvPr>
            <p:ph type="ctrTitle"/>
          </p:nvPr>
        </p:nvSpPr>
        <p:spPr>
          <a:xfrm>
            <a:off x="8550425" y="1513813"/>
            <a:ext cx="4090800" cy="148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CONSUNTIVO PROGETTUALE</a:t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E5EC"/>
              </a:buClr>
              <a:buSzPts val="4400"/>
              <a:buFont typeface="Avenir"/>
              <a:buNone/>
            </a:pPr>
            <a:r>
              <a:t/>
            </a:r>
            <a:endParaRPr sz="2300">
              <a:solidFill>
                <a:srgbClr val="3A3838"/>
              </a:solidFill>
            </a:endParaRPr>
          </a:p>
        </p:txBody>
      </p:sp>
      <p:pic>
        <p:nvPicPr>
          <p:cNvPr id="601" name="Google Shape;601;g2b3186fcfa0_2_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0474" l="0" r="0" t="10474"/>
          <a:stretch/>
        </p:blipFill>
        <p:spPr>
          <a:xfrm>
            <a:off x="0" y="0"/>
            <a:ext cx="7677150" cy="6857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8627"/>
              </a:srgbClr>
            </a:outerShdw>
          </a:effectLst>
        </p:spPr>
      </p:pic>
      <p:pic>
        <p:nvPicPr>
          <p:cNvPr id="602" name="Google Shape;602;g2b3186fcfa0_2_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01375" y="344300"/>
            <a:ext cx="1286277" cy="85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g2b3186fcfa0_2_16"/>
          <p:cNvPicPr preferRelativeResize="0"/>
          <p:nvPr/>
        </p:nvPicPr>
        <p:blipFill rotWithShape="1">
          <a:blip r:embed="rId5">
            <a:alphaModFix/>
          </a:blip>
          <a:srcRect b="-7368" l="6965" r="-1994" t="7368"/>
          <a:stretch/>
        </p:blipFill>
        <p:spPr>
          <a:xfrm rot="-1713949">
            <a:off x="9565679" y="3798367"/>
            <a:ext cx="5186440" cy="730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g2b3186fcfa0_2_16"/>
          <p:cNvPicPr preferRelativeResize="0"/>
          <p:nvPr/>
        </p:nvPicPr>
        <p:blipFill rotWithShape="1">
          <a:blip r:embed="rId6">
            <a:alphaModFix/>
          </a:blip>
          <a:srcRect b="0" l="0" r="0" t="48224"/>
          <a:stretch/>
        </p:blipFill>
        <p:spPr>
          <a:xfrm>
            <a:off x="-1377975" y="2930125"/>
            <a:ext cx="12495799" cy="1091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logo, schermata, Elementi grafici, simbolo&#10;&#10;Descrizione generata automaticamente" id="605" name="Google Shape;605;g2b3186fcfa0_2_16"/>
          <p:cNvPicPr preferRelativeResize="0"/>
          <p:nvPr/>
        </p:nvPicPr>
        <p:blipFill rotWithShape="1">
          <a:blip r:embed="rId7">
            <a:alphaModFix/>
          </a:blip>
          <a:srcRect b="23494" l="0" r="0" t="0"/>
          <a:stretch/>
        </p:blipFill>
        <p:spPr>
          <a:xfrm>
            <a:off x="302100" y="167275"/>
            <a:ext cx="1043650" cy="6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g2b3186fcfa0_2_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50422" y="2385300"/>
            <a:ext cx="3197916" cy="2238525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g2b3186fcfa0_2_16"/>
          <p:cNvSpPr txBox="1"/>
          <p:nvPr/>
        </p:nvSpPr>
        <p:spPr>
          <a:xfrm>
            <a:off x="1648900" y="2176550"/>
            <a:ext cx="3835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accent1"/>
                </a:solidFill>
              </a:rPr>
              <a:t>la </a:t>
            </a:r>
            <a:r>
              <a:rPr lang="it-IT" sz="3600">
                <a:solidFill>
                  <a:schemeClr val="accent1"/>
                </a:solidFill>
              </a:rPr>
              <a:t>Sana Cucina </a:t>
            </a:r>
            <a:r>
              <a:rPr lang="it-IT" sz="2000">
                <a:solidFill>
                  <a:schemeClr val="accent1"/>
                </a:solidFill>
              </a:rPr>
              <a:t>delle</a:t>
            </a:r>
            <a:r>
              <a:rPr lang="it-IT" sz="3600">
                <a:solidFill>
                  <a:schemeClr val="accent1"/>
                </a:solidFill>
              </a:rPr>
              <a:t> Tradizioni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2bdf8700fdf_0_2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739" name="Google Shape;739;g2bdf8700fdf_0_24"/>
          <p:cNvSpPr txBox="1"/>
          <p:nvPr/>
        </p:nvSpPr>
        <p:spPr>
          <a:xfrm>
            <a:off x="7300913" y="1042988"/>
            <a:ext cx="411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g2bdf8700fdf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025539">
            <a:off x="-2864864" y="1304025"/>
            <a:ext cx="7796511" cy="1315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g2bdf8700fdf_0_24" title="Carta dei vini (mpckup) Fatto per Il Percorso Delle Rose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1975" y="1244475"/>
            <a:ext cx="9276875" cy="51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g2bdf8700fdf_0_24"/>
          <p:cNvSpPr txBox="1"/>
          <p:nvPr>
            <p:ph type="ctrTitle"/>
          </p:nvPr>
        </p:nvSpPr>
        <p:spPr>
          <a:xfrm>
            <a:off x="838200" y="519717"/>
            <a:ext cx="50340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venir"/>
              <a:buNone/>
            </a:pPr>
            <a:r>
              <a:rPr lang="it-IT"/>
              <a:t>CARTA DEI VINI</a:t>
            </a:r>
            <a:endParaRPr/>
          </a:p>
        </p:txBody>
      </p:sp>
      <p:sp>
        <p:nvSpPr>
          <p:cNvPr id="743" name="Google Shape;743;g2bdf8700fdf_0_24"/>
          <p:cNvSpPr txBox="1"/>
          <p:nvPr/>
        </p:nvSpPr>
        <p:spPr>
          <a:xfrm>
            <a:off x="8610600" y="63695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it-IT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fatto con la grafica del progetto</a:t>
            </a:r>
            <a:endParaRPr b="0" i="0" sz="10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44" name="Google Shape;744;g2bdf8700fdf_0_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01375" y="238550"/>
            <a:ext cx="1286277" cy="85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2aaa1487301_0_85"/>
          <p:cNvSpPr txBox="1"/>
          <p:nvPr>
            <p:ph idx="4" type="body"/>
          </p:nvPr>
        </p:nvSpPr>
        <p:spPr>
          <a:xfrm>
            <a:off x="3435775" y="1794575"/>
            <a:ext cx="5669400" cy="30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Attivazione di un espositore vini presso il circuito dei Ristoranti;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Attivazione, nei punti vendita alimentari, di  un punto espositivo di vendita dei prodotti agricoli del territorio a marchio </a:t>
            </a:r>
            <a:r>
              <a:rPr b="1" lang="it-IT" sz="2000">
                <a:latin typeface="Avenir"/>
                <a:ea typeface="Avenir"/>
                <a:cs typeface="Avenir"/>
                <a:sym typeface="Avenir"/>
              </a:rPr>
              <a:t>terre</a:t>
            </a:r>
            <a:r>
              <a:rPr b="1" lang="it-IT" sz="2000">
                <a:solidFill>
                  <a:srgbClr val="CC0000"/>
                </a:solidFill>
                <a:latin typeface="Avenir"/>
                <a:ea typeface="Avenir"/>
                <a:cs typeface="Avenir"/>
                <a:sym typeface="Avenir"/>
              </a:rPr>
              <a:t>di</a:t>
            </a:r>
            <a:r>
              <a:rPr b="1" lang="it-IT" sz="2000">
                <a:latin typeface="Avenir"/>
                <a:ea typeface="Avenir"/>
                <a:cs typeface="Avenir"/>
                <a:sym typeface="Avenir"/>
              </a:rPr>
              <a:t>pregio</a:t>
            </a: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 con la promozione dei circuiti collegati.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Definire la fase logistica per la distribuzione prodotti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 sz="20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1" name="Google Shape;751;g2aaa1487301_0_85"/>
          <p:cNvSpPr txBox="1"/>
          <p:nvPr>
            <p:ph type="ctrTitle"/>
          </p:nvPr>
        </p:nvSpPr>
        <p:spPr>
          <a:xfrm>
            <a:off x="3840075" y="584667"/>
            <a:ext cx="50340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venir"/>
              <a:buNone/>
            </a:pPr>
            <a:r>
              <a:rPr lang="it-IT">
                <a:solidFill>
                  <a:srgbClr val="F2F2F2"/>
                </a:solidFill>
              </a:rPr>
              <a:t>FASI FUTURE DA ATTUARE</a:t>
            </a:r>
            <a:endParaRPr/>
          </a:p>
        </p:txBody>
      </p:sp>
      <p:sp>
        <p:nvSpPr>
          <p:cNvPr id="752" name="Google Shape;752;g2aaa1487301_0_85"/>
          <p:cNvSpPr txBox="1"/>
          <p:nvPr/>
        </p:nvSpPr>
        <p:spPr>
          <a:xfrm>
            <a:off x="3840080" y="1109065"/>
            <a:ext cx="43869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venir"/>
              <a:buNone/>
            </a:pPr>
            <a:r>
              <a:rPr lang="it-IT" sz="1700">
                <a:solidFill>
                  <a:srgbClr val="F2F2F2"/>
                </a:solidFill>
                <a:highlight>
                  <a:schemeClr val="dk2"/>
                </a:highlight>
                <a:latin typeface="Avenir"/>
                <a:ea typeface="Avenir"/>
                <a:cs typeface="Avenir"/>
                <a:sym typeface="Avenir"/>
              </a:rPr>
              <a:t>ESPOSITORE PRODOTTI</a:t>
            </a:r>
            <a:r>
              <a:rPr lang="it-IT" sz="1700">
                <a:solidFill>
                  <a:srgbClr val="F2F2F2"/>
                </a:solidFill>
                <a:highlight>
                  <a:schemeClr val="dk2"/>
                </a:highlight>
                <a:latin typeface="Avenir"/>
                <a:ea typeface="Avenir"/>
                <a:cs typeface="Avenir"/>
                <a:sym typeface="Avenir"/>
              </a:rPr>
              <a:t> </a:t>
            </a:r>
            <a:endParaRPr sz="1700">
              <a:solidFill>
                <a:schemeClr val="lt1"/>
              </a:solidFill>
              <a:highlight>
                <a:schemeClr val="dk2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0" sz="1700" u="none" cap="none" strike="noStrike">
              <a:solidFill>
                <a:schemeClr val="lt1"/>
              </a:solidFill>
              <a:highlight>
                <a:schemeClr val="dk2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0" sz="1700" u="none" cap="none" strike="noStrike">
              <a:solidFill>
                <a:schemeClr val="lt1"/>
              </a:solidFill>
              <a:highlight>
                <a:schemeClr val="dk2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53" name="Google Shape;753;g2aaa1487301_0_85"/>
          <p:cNvPicPr preferRelativeResize="0"/>
          <p:nvPr/>
        </p:nvPicPr>
        <p:blipFill rotWithShape="1">
          <a:blip r:embed="rId3">
            <a:alphaModFix/>
          </a:blip>
          <a:srcRect b="42886" l="20870" r="38775" t="21593"/>
          <a:stretch/>
        </p:blipFill>
        <p:spPr>
          <a:xfrm>
            <a:off x="4327375" y="4507325"/>
            <a:ext cx="3886200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g2aaa1487301_0_85"/>
          <p:cNvPicPr preferRelativeResize="0"/>
          <p:nvPr/>
        </p:nvPicPr>
        <p:blipFill rotWithShape="1">
          <a:blip r:embed="rId4">
            <a:alphaModFix/>
          </a:blip>
          <a:srcRect b="2381" l="0" r="47865" t="45842"/>
          <a:stretch/>
        </p:blipFill>
        <p:spPr>
          <a:xfrm>
            <a:off x="-1577650" y="3734375"/>
            <a:ext cx="5768649" cy="966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g2aaa1487301_0_85"/>
          <p:cNvPicPr preferRelativeResize="0"/>
          <p:nvPr/>
        </p:nvPicPr>
        <p:blipFill rotWithShape="1">
          <a:blip r:embed="rId5">
            <a:alphaModFix/>
          </a:blip>
          <a:srcRect b="0" l="0" r="24242" t="0"/>
          <a:stretch/>
        </p:blipFill>
        <p:spPr>
          <a:xfrm>
            <a:off x="-1095875" y="-276875"/>
            <a:ext cx="4312523" cy="805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g2aaa1487301_0_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08096" y="238550"/>
            <a:ext cx="1079556" cy="71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g2aaa1487301_0_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4725" y="958051"/>
            <a:ext cx="5581675" cy="5581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g2aaa1487301_0_85"/>
          <p:cNvSpPr txBox="1"/>
          <p:nvPr/>
        </p:nvSpPr>
        <p:spPr>
          <a:xfrm>
            <a:off x="8815475" y="6326500"/>
            <a:ext cx="53247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200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IDEA da IKEA </a:t>
            </a:r>
            <a:r>
              <a:rPr i="1" lang="it-IT" sz="1200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€</a:t>
            </a:r>
            <a:r>
              <a:rPr i="1" lang="it-IT" sz="1200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. 50</a:t>
            </a:r>
            <a:r>
              <a:rPr i="1" lang="it-IT" sz="1200">
                <a:solidFill>
                  <a:schemeClr val="dk1"/>
                </a:solidFill>
              </a:rPr>
              <a:t> </a:t>
            </a:r>
            <a:r>
              <a:rPr i="1" lang="it-IT" sz="1200">
                <a:solidFill>
                  <a:schemeClr val="lt1"/>
                </a:solidFill>
              </a:rPr>
              <a:t>d</a:t>
            </a:r>
            <a:r>
              <a:rPr i="1" lang="it-IT" sz="1200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a personalizzare </a:t>
            </a:r>
            <a:endParaRPr i="1" sz="12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3791d1961e_5_29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765" name="Google Shape;765;g33791d1961e_5_293"/>
          <p:cNvSpPr txBox="1"/>
          <p:nvPr/>
        </p:nvSpPr>
        <p:spPr>
          <a:xfrm>
            <a:off x="7300913" y="1042988"/>
            <a:ext cx="411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6" name="Google Shape;766;g33791d1961e_5_2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025539">
            <a:off x="-2864864" y="1304025"/>
            <a:ext cx="7796511" cy="1315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g33791d1961e_5_293"/>
          <p:cNvSpPr txBox="1"/>
          <p:nvPr>
            <p:ph type="ctrTitle"/>
          </p:nvPr>
        </p:nvSpPr>
        <p:spPr>
          <a:xfrm>
            <a:off x="838200" y="519717"/>
            <a:ext cx="50340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venir"/>
              <a:buNone/>
            </a:pPr>
            <a:r>
              <a:rPr lang="it-IT"/>
              <a:t>CARTA DEI VINI</a:t>
            </a:r>
            <a:endParaRPr/>
          </a:p>
        </p:txBody>
      </p:sp>
      <p:pic>
        <p:nvPicPr>
          <p:cNvPr id="768" name="Google Shape;768;g33791d1961e_5_2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01375" y="238550"/>
            <a:ext cx="1286277" cy="8572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bottiglia, testo, bevanda, Bottiglia di vetro&#10;&#10;Il contenuto generato dall'IA potrebbe non essere corretto." id="769" name="Google Shape;769;g33791d1961e_5_2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1371">
            <a:off x="7475191" y="2156001"/>
            <a:ext cx="2829782" cy="40032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bevanda, Bottiglia di vetro, bottiglia&#10;&#10;Il contenuto generato dall'IA potrebbe non essere corretto." id="770" name="Google Shape;770;g33791d1961e_5_2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453326">
            <a:off x="4931918" y="1095596"/>
            <a:ext cx="2712752" cy="3836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Bicchiere di vino, bevanda, contenitore&#10;&#10;Il contenuto generato dall'IA potrebbe non essere corretto." id="771" name="Google Shape;771;g33791d1961e_5_29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235748">
            <a:off x="1913752" y="1135788"/>
            <a:ext cx="2882897" cy="5082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g333d1944be5_1_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56826" y="587364"/>
            <a:ext cx="10537540" cy="6569144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g333d1944be5_1_1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779" name="Google Shape;779;g333d1944be5_1_126"/>
          <p:cNvSpPr txBox="1"/>
          <p:nvPr>
            <p:ph idx="4" type="body"/>
          </p:nvPr>
        </p:nvSpPr>
        <p:spPr>
          <a:xfrm>
            <a:off x="1899049" y="1749630"/>
            <a:ext cx="3306300" cy="14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it-IT" sz="1500">
                <a:solidFill>
                  <a:schemeClr val="dk1"/>
                </a:solidFill>
              </a:rPr>
              <a:t>Abbiamo avviato una serie di </a:t>
            </a:r>
            <a:r>
              <a:rPr b="1" lang="it-IT" sz="1500">
                <a:solidFill>
                  <a:schemeClr val="dk1"/>
                </a:solidFill>
              </a:rPr>
              <a:t>EVENTI</a:t>
            </a:r>
            <a:r>
              <a:rPr lang="it-IT" sz="1500">
                <a:solidFill>
                  <a:schemeClr val="dk1"/>
                </a:solidFill>
              </a:rPr>
              <a:t> che vedono protagonisti i ristoranti locali con la presentazione e la competizione di ricette uniche e personalizzate.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500" cap="none">
              <a:solidFill>
                <a:schemeClr val="dk1"/>
              </a:solidFill>
            </a:endParaRPr>
          </a:p>
        </p:txBody>
      </p:sp>
      <p:pic>
        <p:nvPicPr>
          <p:cNvPr id="780" name="Google Shape;780;g333d1944be5_1_12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12514" l="0" r="0" t="12506"/>
          <a:stretch/>
        </p:blipFill>
        <p:spPr>
          <a:xfrm>
            <a:off x="6096001" y="0"/>
            <a:ext cx="60960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g333d1944be5_1_126"/>
          <p:cNvSpPr txBox="1"/>
          <p:nvPr/>
        </p:nvSpPr>
        <p:spPr>
          <a:xfrm>
            <a:off x="1974727" y="3431529"/>
            <a:ext cx="33999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-IT" sz="1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Gli ospiti degli Eventi sono stati i protagonisti  attivi che operano nel settore del Food e Turismo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g333d1944be5_1_126"/>
          <p:cNvSpPr txBox="1"/>
          <p:nvPr>
            <p:ph idx="10" type="dt"/>
          </p:nvPr>
        </p:nvSpPr>
        <p:spPr>
          <a:xfrm>
            <a:off x="4830588" y="6356363"/>
            <a:ext cx="1492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it-IT"/>
              <a:t>terre</a:t>
            </a:r>
            <a:r>
              <a:rPr b="1" lang="it-IT">
                <a:solidFill>
                  <a:srgbClr val="FF0000"/>
                </a:solidFill>
              </a:rPr>
              <a:t>di</a:t>
            </a:r>
            <a:r>
              <a:rPr b="1" lang="it-IT"/>
              <a:t>pregio</a:t>
            </a:r>
            <a:endParaRPr b="1"/>
          </a:p>
        </p:txBody>
      </p:sp>
      <p:pic>
        <p:nvPicPr>
          <p:cNvPr id="783" name="Google Shape;783;g333d1944be5_1_1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01375" y="238550"/>
            <a:ext cx="1286277" cy="857276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g333d1944be5_1_126"/>
          <p:cNvSpPr txBox="1"/>
          <p:nvPr/>
        </p:nvSpPr>
        <p:spPr>
          <a:xfrm>
            <a:off x="574791" y="4523313"/>
            <a:ext cx="5256897" cy="1705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85" name="Google Shape;785;g333d1944be5_1_126"/>
          <p:cNvPicPr preferRelativeResize="0"/>
          <p:nvPr/>
        </p:nvPicPr>
        <p:blipFill rotWithShape="1">
          <a:blip r:embed="rId3">
            <a:alphaModFix/>
          </a:blip>
          <a:srcRect b="8078" l="-23744" r="25096" t="39900"/>
          <a:stretch/>
        </p:blipFill>
        <p:spPr>
          <a:xfrm>
            <a:off x="-3939250" y="4830300"/>
            <a:ext cx="10856002" cy="3417250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g333d1944be5_1_126"/>
          <p:cNvSpPr txBox="1"/>
          <p:nvPr/>
        </p:nvSpPr>
        <p:spPr>
          <a:xfrm>
            <a:off x="1487950" y="5005450"/>
            <a:ext cx="37854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L'Evento sarà ripetuto ogni anno per  un aumento significativo dei flussi turistici e della domanda di servizi, creando così un circolo virtuoso estremamente vantaggioso</a:t>
            </a:r>
            <a:endParaRPr sz="1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87" name="Google Shape;787;g333d1944be5_1_1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363267">
            <a:off x="-3191384" y="3511243"/>
            <a:ext cx="6286791" cy="6714314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g333d1944be5_1_126"/>
          <p:cNvSpPr txBox="1"/>
          <p:nvPr/>
        </p:nvSpPr>
        <p:spPr>
          <a:xfrm>
            <a:off x="947400" y="587363"/>
            <a:ext cx="45117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PALIO CULINARIO DEL CIRCUITO</a:t>
            </a:r>
            <a:endParaRPr sz="2200">
              <a:solidFill>
                <a:srgbClr val="F2F2F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g3373c4d7474_0_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0558" r="20552" t="0"/>
          <a:stretch/>
        </p:blipFill>
        <p:spPr>
          <a:xfrm>
            <a:off x="-295150" y="0"/>
            <a:ext cx="44587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g3373c4d7474_0_57"/>
          <p:cNvSpPr txBox="1"/>
          <p:nvPr>
            <p:ph idx="4" type="body"/>
          </p:nvPr>
        </p:nvSpPr>
        <p:spPr>
          <a:xfrm>
            <a:off x="5337075" y="2804063"/>
            <a:ext cx="4926300" cy="30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Nel Comune capofila di Gerano come Evento Finale del Progetto, abbiamo realizzato un incontro con la Ristorazione territoriale e con le rappresentanze Politiche e Associative per presentare le eccellenze territoriali da veicolare all’interno del circuito della Ristorazione  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 b="1" sz="2000">
              <a:solidFill>
                <a:srgbClr val="FFC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96" name="Google Shape;796;g3373c4d7474_0_57"/>
          <p:cNvSpPr txBox="1"/>
          <p:nvPr>
            <p:ph type="ctrTitle"/>
          </p:nvPr>
        </p:nvSpPr>
        <p:spPr>
          <a:xfrm>
            <a:off x="5337075" y="990617"/>
            <a:ext cx="50340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venir"/>
              <a:buNone/>
            </a:pPr>
            <a:r>
              <a:rPr lang="it-IT" sz="2400">
                <a:solidFill>
                  <a:srgbClr val="F2F2F2"/>
                </a:solidFill>
              </a:rPr>
              <a:t>EVENTO FINALE </a:t>
            </a:r>
            <a:endParaRPr>
              <a:solidFill>
                <a:srgbClr val="F2F2F2"/>
              </a:solidFill>
            </a:endParaRPr>
          </a:p>
        </p:txBody>
      </p:sp>
      <p:sp>
        <p:nvSpPr>
          <p:cNvPr id="797" name="Google Shape;797;g3373c4d7474_0_57"/>
          <p:cNvSpPr txBox="1"/>
          <p:nvPr/>
        </p:nvSpPr>
        <p:spPr>
          <a:xfrm>
            <a:off x="5337080" y="1630515"/>
            <a:ext cx="43869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200">
                <a:solidFill>
                  <a:schemeClr val="lt1"/>
                </a:solidFill>
                <a:highlight>
                  <a:schemeClr val="dk2"/>
                </a:highlight>
                <a:latin typeface="Avenir"/>
                <a:ea typeface="Avenir"/>
                <a:cs typeface="Avenir"/>
                <a:sym typeface="Avenir"/>
              </a:rPr>
              <a:t>le ECCELLENZE delle terre</a:t>
            </a:r>
            <a:r>
              <a:rPr lang="it-IT" sz="2200">
                <a:solidFill>
                  <a:srgbClr val="FF0000"/>
                </a:solidFill>
                <a:highlight>
                  <a:schemeClr val="dk2"/>
                </a:highlight>
                <a:latin typeface="Avenir"/>
                <a:ea typeface="Avenir"/>
                <a:cs typeface="Avenir"/>
                <a:sym typeface="Avenir"/>
              </a:rPr>
              <a:t>di</a:t>
            </a:r>
            <a:r>
              <a:rPr lang="it-IT" sz="2200">
                <a:solidFill>
                  <a:schemeClr val="lt1"/>
                </a:solidFill>
                <a:highlight>
                  <a:schemeClr val="dk2"/>
                </a:highlight>
                <a:latin typeface="Avenir"/>
                <a:ea typeface="Avenir"/>
                <a:cs typeface="Avenir"/>
                <a:sym typeface="Avenir"/>
              </a:rPr>
              <a:t>pregio </a:t>
            </a:r>
            <a:endParaRPr sz="2200">
              <a:solidFill>
                <a:schemeClr val="lt1"/>
              </a:solidFill>
              <a:highlight>
                <a:schemeClr val="dk2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lt1"/>
              </a:solidFill>
              <a:highlight>
                <a:schemeClr val="dk2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lt1"/>
              </a:solidFill>
              <a:highlight>
                <a:schemeClr val="dk2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98" name="Google Shape;798;g3373c4d7474_0_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7350" y="5999950"/>
            <a:ext cx="1286277" cy="857276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g3373c4d7474_0_57"/>
          <p:cNvSpPr txBox="1"/>
          <p:nvPr/>
        </p:nvSpPr>
        <p:spPr>
          <a:xfrm>
            <a:off x="4271325" y="5507350"/>
            <a:ext cx="636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ECE5EC"/>
              </a:solidFill>
              <a:highlight>
                <a:schemeClr val="dk2"/>
              </a:highlight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800" name="Google Shape;800;g3373c4d7474_0_57"/>
          <p:cNvPicPr preferRelativeResize="0"/>
          <p:nvPr/>
        </p:nvPicPr>
        <p:blipFill rotWithShape="1">
          <a:blip r:embed="rId5">
            <a:alphaModFix/>
          </a:blip>
          <a:srcRect b="0" l="0" r="0" t="26090"/>
          <a:stretch/>
        </p:blipFill>
        <p:spPr>
          <a:xfrm rot="-7593893">
            <a:off x="9799859" y="-6674413"/>
            <a:ext cx="8232331" cy="1026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2"/>
          <p:cNvSpPr txBox="1"/>
          <p:nvPr>
            <p:ph type="ctrTitle"/>
          </p:nvPr>
        </p:nvSpPr>
        <p:spPr>
          <a:xfrm>
            <a:off x="1069369" y="913048"/>
            <a:ext cx="36849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venir"/>
              <a:buNone/>
            </a:pPr>
            <a:r>
              <a:rPr lang="it-IT"/>
              <a:t>PIANO STRUTTURATO DI MARKETING </a:t>
            </a:r>
            <a:endParaRPr/>
          </a:p>
        </p:txBody>
      </p:sp>
      <p:sp>
        <p:nvSpPr>
          <p:cNvPr id="807" name="Google Shape;807;p2"/>
          <p:cNvSpPr txBox="1"/>
          <p:nvPr>
            <p:ph idx="3" type="subTitle"/>
          </p:nvPr>
        </p:nvSpPr>
        <p:spPr>
          <a:xfrm>
            <a:off x="1069375" y="4476825"/>
            <a:ext cx="45426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i="1" lang="it-IT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*</a:t>
            </a:r>
            <a:r>
              <a:rPr i="1" lang="it-IT" sz="1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Proposte/promo dei </a:t>
            </a:r>
            <a:r>
              <a:rPr i="1" lang="it-IT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ri</a:t>
            </a:r>
            <a:r>
              <a:rPr i="1" lang="it-IT" sz="1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storanti</a:t>
            </a:r>
            <a:r>
              <a:rPr i="1" lang="it-IT"/>
              <a:t>, </a:t>
            </a:r>
            <a:r>
              <a:rPr i="1" lang="it-IT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g</a:t>
            </a:r>
            <a:r>
              <a:rPr i="1" lang="it-IT" sz="1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li Eventi delle terredipregio (sagre, spettacoli teatrali,- rete con le Pro Loc</a:t>
            </a:r>
            <a:r>
              <a:rPr i="1" lang="it-IT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o, t</a:t>
            </a:r>
            <a:r>
              <a:rPr i="1" lang="it-IT" sz="1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our nel territorio</a:t>
            </a:r>
            <a:r>
              <a:rPr i="1" lang="it-IT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i="1" lang="it-IT" sz="1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BLOG di riferimento</a:t>
            </a:r>
            <a:r>
              <a:rPr i="1" lang="it-IT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i="1" lang="it-IT" sz="1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rganizzare Eventi enogastronomici  </a:t>
            </a:r>
            <a:endParaRPr i="1"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 i="1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 i="1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 i="1">
              <a:solidFill>
                <a:schemeClr val="dk2"/>
              </a:solidFill>
            </a:endParaRPr>
          </a:p>
        </p:txBody>
      </p:sp>
      <p:pic>
        <p:nvPicPr>
          <p:cNvPr id="808" name="Google Shape;808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6809" r="16798" t="0"/>
          <a:stretch/>
        </p:blipFill>
        <p:spPr>
          <a:xfrm>
            <a:off x="6355775" y="0"/>
            <a:ext cx="583622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810" name="Google Shape;810;p2"/>
          <p:cNvPicPr preferRelativeResize="0"/>
          <p:nvPr/>
        </p:nvPicPr>
        <p:blipFill rotWithShape="1">
          <a:blip r:embed="rId4">
            <a:alphaModFix/>
          </a:blip>
          <a:srcRect b="34583" l="16329" r="31060" t="13960"/>
          <a:stretch/>
        </p:blipFill>
        <p:spPr>
          <a:xfrm>
            <a:off x="865925" y="1444447"/>
            <a:ext cx="5385950" cy="2963099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2"/>
          <p:cNvSpPr txBox="1"/>
          <p:nvPr/>
        </p:nvSpPr>
        <p:spPr>
          <a:xfrm>
            <a:off x="2140075" y="1634150"/>
            <a:ext cx="33033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Cura dei clienti del circuito per costruire un data base di lead generation per azioni programmate</a:t>
            </a:r>
            <a:endParaRPr b="0" i="0" sz="1600" u="none" cap="none" strike="noStrike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812" name="Google Shape;812;p2"/>
          <p:cNvSpPr txBox="1"/>
          <p:nvPr/>
        </p:nvSpPr>
        <p:spPr>
          <a:xfrm>
            <a:off x="2140075" y="3089950"/>
            <a:ext cx="3471900" cy="13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Creare un GRUPPO FACEBOOK e/o un CANALE WAPP dove far circolare metodicamente queste informazioni*</a:t>
            </a:r>
            <a:endParaRPr sz="160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13" name="Google Shape;81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079028">
            <a:off x="-3594094" y="2825955"/>
            <a:ext cx="6286791" cy="671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01375" y="238550"/>
            <a:ext cx="1286277" cy="857276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2"/>
          <p:cNvSpPr txBox="1"/>
          <p:nvPr/>
        </p:nvSpPr>
        <p:spPr>
          <a:xfrm>
            <a:off x="8870363" y="5652050"/>
            <a:ext cx="5472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GESTORE del PIANO  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Tour Operator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Pro Loco  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1590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333d1944be5_1_176"/>
          <p:cNvSpPr txBox="1"/>
          <p:nvPr>
            <p:ph type="ctrTitle"/>
          </p:nvPr>
        </p:nvSpPr>
        <p:spPr>
          <a:xfrm>
            <a:off x="8452750" y="28110"/>
            <a:ext cx="30588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Avenir"/>
              <a:buNone/>
            </a:pPr>
            <a:r>
              <a:rPr lang="it-IT"/>
              <a:t>GRAZIE</a:t>
            </a:r>
            <a:endParaRPr/>
          </a:p>
        </p:txBody>
      </p:sp>
      <p:pic>
        <p:nvPicPr>
          <p:cNvPr id="822" name="Google Shape;822;g333d1944be5_1_17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90" r="24598" t="0"/>
          <a:stretch/>
        </p:blipFill>
        <p:spPr>
          <a:xfrm>
            <a:off x="0" y="0"/>
            <a:ext cx="767714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g333d1944be5_1_1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824" name="Google Shape;824;g333d1944be5_1_176"/>
          <p:cNvSpPr txBox="1"/>
          <p:nvPr/>
        </p:nvSpPr>
        <p:spPr>
          <a:xfrm>
            <a:off x="8452750" y="1217385"/>
            <a:ext cx="3058800" cy="23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it-IT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Quando attraversi le porte della città, lasciati avvolgere dal profumo delle Rose e tuffati nella bellezza autentica delle nostre Terre: </a:t>
            </a:r>
            <a:r>
              <a:rPr b="1" lang="it-IT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b="1" i="0" lang="it-IT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sono le terre</a:t>
            </a:r>
            <a:r>
              <a:rPr b="1" i="0" lang="it-IT" sz="1600" u="none" cap="none" strike="noStrike">
                <a:solidFill>
                  <a:srgbClr val="980000"/>
                </a:solidFill>
                <a:latin typeface="Avenir"/>
                <a:ea typeface="Avenir"/>
                <a:cs typeface="Avenir"/>
                <a:sym typeface="Avenir"/>
              </a:rPr>
              <a:t>di</a:t>
            </a:r>
            <a:r>
              <a:rPr b="1" i="0" lang="it-IT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pregio. </a:t>
            </a:r>
            <a:endParaRPr b="1" i="0" sz="16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it-IT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Benvenuti nel cuore dei Sapori! Ti aspettiamo per un'esperienza culinaria e culturale che non dimenticherai mai!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25" name="Google Shape;825;g333d1944be5_1_1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2350" y="6000725"/>
            <a:ext cx="1286277" cy="85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g333d1944be5_1_1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97975" y="4606916"/>
            <a:ext cx="3368349" cy="1931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g2aaa1487301_0_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8934880">
            <a:off x="6624164" y="-2821032"/>
            <a:ext cx="8841050" cy="9442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g2aaa1487301_0_131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28737" l="0" r="0" t="28737"/>
          <a:stretch/>
        </p:blipFill>
        <p:spPr>
          <a:xfrm>
            <a:off x="-2131" y="-385526"/>
            <a:ext cx="12196280" cy="2917371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g2aaa1487301_0_13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616" name="Google Shape;616;g2aaa1487301_0_131"/>
          <p:cNvSpPr/>
          <p:nvPr>
            <p:ph idx="1" type="body"/>
          </p:nvPr>
        </p:nvSpPr>
        <p:spPr>
          <a:xfrm>
            <a:off x="1533498" y="1592709"/>
            <a:ext cx="1581900" cy="1581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</a:pPr>
            <a:r>
              <a:rPr lang="it-IT"/>
              <a:t> </a:t>
            </a:r>
            <a:endParaRPr/>
          </a:p>
        </p:txBody>
      </p:sp>
      <p:sp>
        <p:nvSpPr>
          <p:cNvPr id="617" name="Google Shape;617;g2aaa1487301_0_131"/>
          <p:cNvSpPr/>
          <p:nvPr>
            <p:ph idx="1" type="body"/>
          </p:nvPr>
        </p:nvSpPr>
        <p:spPr>
          <a:xfrm>
            <a:off x="8691347" y="1492309"/>
            <a:ext cx="1581900" cy="1581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it-IT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g2aaa1487301_0_131"/>
          <p:cNvSpPr txBox="1"/>
          <p:nvPr>
            <p:ph idx="1" type="body"/>
          </p:nvPr>
        </p:nvSpPr>
        <p:spPr>
          <a:xfrm>
            <a:off x="4542893" y="3724348"/>
            <a:ext cx="3106200" cy="25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</a:pPr>
            <a:r>
              <a:rPr b="1" lang="it-IT" sz="1500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Rendere omogenee le azioni di sviluppo </a:t>
            </a:r>
            <a:r>
              <a:rPr lang="it-IT" sz="1500">
                <a:latin typeface="Avenir"/>
                <a:ea typeface="Avenir"/>
                <a:cs typeface="Avenir"/>
                <a:sym typeface="Avenir"/>
              </a:rPr>
              <a:t>e raccontare il territorio per le sue caratteristiche, porre in evidenza le </a:t>
            </a:r>
            <a:endParaRPr sz="15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</a:pPr>
            <a:r>
              <a:rPr lang="it-IT" sz="1500">
                <a:latin typeface="Avenir"/>
                <a:ea typeface="Avenir"/>
                <a:cs typeface="Avenir"/>
                <a:sym typeface="Avenir"/>
              </a:rPr>
              <a:t>risorse naturalistiche presenti, la possibilità di godere di un ambiente sano senza inquinamento</a:t>
            </a:r>
            <a:endParaRPr sz="15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</a:pPr>
            <a:r>
              <a:t/>
            </a:r>
            <a:endParaRPr sz="13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</a:pPr>
            <a:r>
              <a:t/>
            </a:r>
            <a:endParaRPr b="1" sz="1300">
              <a:solidFill>
                <a:srgbClr val="FFC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9" name="Google Shape;619;g2aaa1487301_0_131"/>
          <p:cNvSpPr/>
          <p:nvPr>
            <p:ph idx="1" type="body"/>
          </p:nvPr>
        </p:nvSpPr>
        <p:spPr>
          <a:xfrm>
            <a:off x="5112434" y="1592709"/>
            <a:ext cx="1581900" cy="1581900"/>
          </a:xfrm>
          <a:prstGeom prst="ellipse">
            <a:avLst/>
          </a:prstGeom>
          <a:solidFill>
            <a:srgbClr val="506F4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it-IT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g2aaa1487301_0_131"/>
          <p:cNvSpPr txBox="1"/>
          <p:nvPr>
            <p:ph idx="1" type="body"/>
          </p:nvPr>
        </p:nvSpPr>
        <p:spPr>
          <a:xfrm>
            <a:off x="956268" y="3724348"/>
            <a:ext cx="31062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</a:pPr>
            <a:r>
              <a:rPr b="1" lang="it-IT" sz="1500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Migliorare l’accoglienza </a:t>
            </a:r>
            <a:r>
              <a:rPr lang="it-IT" sz="1500">
                <a:latin typeface="Avenir"/>
                <a:ea typeface="Avenir"/>
                <a:cs typeface="Avenir"/>
                <a:sym typeface="Avenir"/>
              </a:rPr>
              <a:t>turistica potenziando l’offerta enogastronomica presente sul territorio, integrando in </a:t>
            </a:r>
            <a:r>
              <a:rPr b="1" lang="it-IT" sz="1500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un’unica filiera </a:t>
            </a:r>
            <a:r>
              <a:rPr lang="it-IT" sz="1500">
                <a:latin typeface="Avenir"/>
                <a:ea typeface="Avenir"/>
                <a:cs typeface="Avenir"/>
                <a:sym typeface="Avenir"/>
              </a:rPr>
              <a:t>le attività della somministrazione presenti nella rete e i produttori agricoli</a:t>
            </a:r>
            <a:endParaRPr sz="15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</a:pPr>
            <a:r>
              <a:rPr lang="it-IT" sz="1500">
                <a:latin typeface="Avenir"/>
                <a:ea typeface="Avenir"/>
                <a:cs typeface="Avenir"/>
                <a:sym typeface="Avenir"/>
              </a:rPr>
              <a:t>che forniscono i prodotti di base per le principali lavorazioni. </a:t>
            </a:r>
            <a:endParaRPr sz="15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</a:pPr>
            <a:r>
              <a:t/>
            </a:r>
            <a:endParaRPr b="1" sz="1300">
              <a:solidFill>
                <a:srgbClr val="FFC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21" name="Google Shape;621;g2aaa1487301_0_131"/>
          <p:cNvSpPr txBox="1"/>
          <p:nvPr>
            <p:ph idx="1" type="body"/>
          </p:nvPr>
        </p:nvSpPr>
        <p:spPr>
          <a:xfrm>
            <a:off x="8247593" y="3724348"/>
            <a:ext cx="3106200" cy="25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500">
                <a:latin typeface="Avenir"/>
                <a:ea typeface="Avenir"/>
                <a:cs typeface="Avenir"/>
                <a:sym typeface="Avenir"/>
              </a:rPr>
              <a:t>Favorire lo sviluppo di </a:t>
            </a:r>
            <a:endParaRPr sz="15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500">
                <a:latin typeface="Avenir"/>
                <a:ea typeface="Avenir"/>
                <a:cs typeface="Avenir"/>
                <a:sym typeface="Avenir"/>
              </a:rPr>
              <a:t>un’area sistemica per </a:t>
            </a:r>
            <a:r>
              <a:rPr b="1" lang="it-IT" sz="1500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creare un comprensorio con una specifica identità </a:t>
            </a:r>
            <a:r>
              <a:rPr lang="it-IT" sz="1500">
                <a:latin typeface="Avenir"/>
                <a:ea typeface="Avenir"/>
                <a:cs typeface="Avenir"/>
                <a:sym typeface="Avenir"/>
              </a:rPr>
              <a:t>da comunicare e promuovere all’esterno.</a:t>
            </a:r>
            <a:endParaRPr sz="15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</a:pPr>
            <a:r>
              <a:t/>
            </a:r>
            <a:endParaRPr sz="13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22" name="Google Shape;622;g2aaa1487301_0_1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33900" y="1693100"/>
            <a:ext cx="1381100" cy="13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g2aaa1487301_0_1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12825" y="1693100"/>
            <a:ext cx="1381100" cy="13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g2aaa1487301_0_1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91750" y="1592700"/>
            <a:ext cx="1381100" cy="13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g2aaa1487301_0_131"/>
          <p:cNvSpPr txBox="1"/>
          <p:nvPr>
            <p:ph type="ctrTitle"/>
          </p:nvPr>
        </p:nvSpPr>
        <p:spPr>
          <a:xfrm>
            <a:off x="850550" y="262292"/>
            <a:ext cx="50340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>
                <a:solidFill>
                  <a:schemeClr val="dk1"/>
                </a:solidFill>
              </a:rPr>
              <a:t>COME CRESCEREMO IN FUTURO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26" name="Google Shape;626;g2aaa1487301_0_131"/>
          <p:cNvSpPr txBox="1"/>
          <p:nvPr/>
        </p:nvSpPr>
        <p:spPr>
          <a:xfrm>
            <a:off x="850547" y="786700"/>
            <a:ext cx="70347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800">
                <a:solidFill>
                  <a:schemeClr val="lt1"/>
                </a:solidFill>
                <a:highlight>
                  <a:schemeClr val="dk2"/>
                </a:highlight>
                <a:latin typeface="Avenir"/>
                <a:ea typeface="Avenir"/>
                <a:cs typeface="Avenir"/>
                <a:sym typeface="Avenir"/>
              </a:rPr>
              <a:t>QUESTI SONO I PRESUPPOSTI PROGETTUALI </a:t>
            </a:r>
            <a:endParaRPr sz="1800">
              <a:solidFill>
                <a:schemeClr val="lt1"/>
              </a:solidFill>
              <a:highlight>
                <a:schemeClr val="dk2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">
              <a:solidFill>
                <a:schemeClr val="lt1"/>
              </a:solidFill>
              <a:highlight>
                <a:schemeClr val="dk2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27" name="Google Shape;627;g2aaa1487301_0_1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26675" y="-156825"/>
            <a:ext cx="1286277" cy="85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g333d1944be5_1_41"/>
          <p:cNvPicPr preferRelativeResize="0"/>
          <p:nvPr/>
        </p:nvPicPr>
        <p:blipFill rotWithShape="1">
          <a:blip r:embed="rId3">
            <a:alphaModFix/>
          </a:blip>
          <a:srcRect b="62833" l="14877" r="36055" t="10289"/>
          <a:stretch/>
        </p:blipFill>
        <p:spPr>
          <a:xfrm>
            <a:off x="623557" y="3663545"/>
            <a:ext cx="4725096" cy="147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g333d1944be5_1_41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11031" l="0" r="0" t="994"/>
          <a:stretch/>
        </p:blipFill>
        <p:spPr>
          <a:xfrm>
            <a:off x="6215475" y="31717"/>
            <a:ext cx="597652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g333d1944be5_1_41"/>
          <p:cNvPicPr preferRelativeResize="0"/>
          <p:nvPr/>
        </p:nvPicPr>
        <p:blipFill rotWithShape="1">
          <a:blip r:embed="rId3">
            <a:alphaModFix/>
          </a:blip>
          <a:srcRect b="35828" l="15501" r="5164" t="14759"/>
          <a:stretch/>
        </p:blipFill>
        <p:spPr>
          <a:xfrm>
            <a:off x="623550" y="1456425"/>
            <a:ext cx="7782552" cy="2490774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g333d1944be5_1_41"/>
          <p:cNvSpPr txBox="1"/>
          <p:nvPr/>
        </p:nvSpPr>
        <p:spPr>
          <a:xfrm>
            <a:off x="2193850" y="4483700"/>
            <a:ext cx="34719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g333d1944be5_1_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363267">
            <a:off x="-2232804" y="3555442"/>
            <a:ext cx="6286791" cy="6714314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g333d1944be5_1_41"/>
          <p:cNvSpPr txBox="1"/>
          <p:nvPr/>
        </p:nvSpPr>
        <p:spPr>
          <a:xfrm>
            <a:off x="2045350" y="1749150"/>
            <a:ext cx="34719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t-IT" sz="1500">
                <a:solidFill>
                  <a:schemeClr val="dk1"/>
                </a:solidFill>
              </a:rPr>
              <a:t>IDENTITÀ</a:t>
            </a:r>
            <a:r>
              <a:rPr b="0" i="0" lang="it-IT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TERRITORIALE </a:t>
            </a:r>
            <a:endParaRPr sz="1500"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it-IT" sz="15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Marketing di rete - Brand</a:t>
            </a:r>
            <a:endParaRPr b="0" i="0" sz="15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39" name="Google Shape;639;g333d1944be5_1_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01375" y="238550"/>
            <a:ext cx="1286277" cy="857276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333d1944be5_1_41"/>
          <p:cNvSpPr txBox="1"/>
          <p:nvPr/>
        </p:nvSpPr>
        <p:spPr>
          <a:xfrm>
            <a:off x="2045349" y="2888665"/>
            <a:ext cx="3216600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it-IT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FILIERA INTEGRATA </a:t>
            </a:r>
            <a:r>
              <a:rPr b="0" i="0" lang="it-IT" sz="15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it-IT" sz="15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Nessun futuro per le</a:t>
            </a:r>
            <a:r>
              <a:rPr lang="it-IT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b="0" i="0" lang="it-IT" sz="15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microimprese  isolate  </a:t>
            </a:r>
            <a:endParaRPr b="0" i="0" sz="15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41" name="Google Shape;641;g333d1944be5_1_41"/>
          <p:cNvPicPr preferRelativeResize="0"/>
          <p:nvPr/>
        </p:nvPicPr>
        <p:blipFill rotWithShape="1">
          <a:blip r:embed="rId3">
            <a:alphaModFix/>
          </a:blip>
          <a:srcRect b="62833" l="14877" r="36055" t="10289"/>
          <a:stretch/>
        </p:blipFill>
        <p:spPr>
          <a:xfrm>
            <a:off x="623557" y="4919682"/>
            <a:ext cx="4753517" cy="1472402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333d1944be5_1_41"/>
          <p:cNvSpPr txBox="1"/>
          <p:nvPr/>
        </p:nvSpPr>
        <p:spPr>
          <a:xfrm>
            <a:off x="2005754" y="4245030"/>
            <a:ext cx="32958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it-IT" sz="15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b="0" i="0" lang="it-IT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CULTURA DI IMPRESA</a:t>
            </a:r>
            <a:r>
              <a:rPr b="0" i="0" lang="it-IT" sz="15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500"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it-IT" sz="15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Un processo + manageriale   </a:t>
            </a:r>
            <a:endParaRPr b="0" i="0" sz="15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43" name="Google Shape;643;g333d1944be5_1_41"/>
          <p:cNvSpPr txBox="1"/>
          <p:nvPr/>
        </p:nvSpPr>
        <p:spPr>
          <a:xfrm>
            <a:off x="2045358" y="5434880"/>
            <a:ext cx="33033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it-IT" sz="15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L’</a:t>
            </a:r>
            <a:r>
              <a:rPr b="0" i="0" lang="it-IT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INNOVAZIONE</a:t>
            </a:r>
            <a:r>
              <a:rPr b="0" i="0" lang="it-IT" sz="15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500"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it-IT" sz="15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Digitale e Culturale    </a:t>
            </a:r>
            <a:endParaRPr b="0" i="0" sz="15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44" name="Google Shape;644;g333d1944be5_1_41"/>
          <p:cNvSpPr txBox="1"/>
          <p:nvPr>
            <p:ph type="ctrTitle"/>
          </p:nvPr>
        </p:nvSpPr>
        <p:spPr>
          <a:xfrm>
            <a:off x="9455725" y="6045925"/>
            <a:ext cx="25788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2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 sz="1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ISTAT sulla produttività 2023: -2,5%</a:t>
            </a:r>
            <a:endParaRPr sz="1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2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 sz="1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Ultimi 10 anni + 0,5%</a:t>
            </a:r>
            <a:endParaRPr sz="1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645" name="Google Shape;645;g333d1944be5_1_41"/>
          <p:cNvSpPr txBox="1"/>
          <p:nvPr/>
        </p:nvSpPr>
        <p:spPr>
          <a:xfrm>
            <a:off x="733575" y="647825"/>
            <a:ext cx="4984800" cy="9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highlight>
                  <a:schemeClr val="dk2"/>
                </a:highlight>
                <a:latin typeface="Avenir"/>
                <a:ea typeface="Avenir"/>
                <a:cs typeface="Avenir"/>
                <a:sym typeface="Avenir"/>
              </a:rPr>
              <a:t>HA SEGNATO UN PASSO SIGNICATIVO SICURAMENTE NON ANCORA ESAUSTIVO 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highlight>
                  <a:schemeClr val="dk2"/>
                </a:highlight>
                <a:latin typeface="Avenir"/>
                <a:ea typeface="Avenir"/>
                <a:cs typeface="Avenir"/>
                <a:sym typeface="Avenir"/>
              </a:rPr>
              <a:t> </a:t>
            </a:r>
            <a:endParaRPr sz="1800">
              <a:solidFill>
                <a:schemeClr val="lt1"/>
              </a:solidFill>
              <a:highlight>
                <a:schemeClr val="dk2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lt1"/>
              </a:solidFill>
              <a:highlight>
                <a:schemeClr val="dk2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aaa0efc886_0_47"/>
          <p:cNvSpPr txBox="1"/>
          <p:nvPr>
            <p:ph type="ctrTitle"/>
          </p:nvPr>
        </p:nvSpPr>
        <p:spPr>
          <a:xfrm>
            <a:off x="4123900" y="519150"/>
            <a:ext cx="6977700" cy="29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400">
                <a:solidFill>
                  <a:srgbClr val="F2F2F2"/>
                </a:solidFill>
              </a:rPr>
              <a:t>QUESTE LE CRITICITÀ  AFFRONTATE </a:t>
            </a:r>
            <a:endParaRPr/>
          </a:p>
        </p:txBody>
      </p:sp>
      <p:pic>
        <p:nvPicPr>
          <p:cNvPr descr="Persona che mescola il cibo contenuto in una pentola dietro a scaffali con piatti" id="652" name="Google Shape;652;g2aaa0efc886_0_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5150" y="0"/>
            <a:ext cx="40386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g2aaa0efc886_0_4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654" name="Google Shape;654;g2aaa0efc886_0_47"/>
          <p:cNvSpPr txBox="1"/>
          <p:nvPr/>
        </p:nvSpPr>
        <p:spPr>
          <a:xfrm>
            <a:off x="-563450" y="1199200"/>
            <a:ext cx="525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655" name="Google Shape;655;g2aaa0efc886_0_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15400" y="1110325"/>
            <a:ext cx="9353227" cy="5261174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g2aaa0efc886_0_47"/>
          <p:cNvSpPr txBox="1"/>
          <p:nvPr/>
        </p:nvSpPr>
        <p:spPr>
          <a:xfrm>
            <a:off x="5873750" y="1187938"/>
            <a:ext cx="4555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Creare una specifica identità del territorio </a:t>
            </a:r>
            <a:endParaRPr i="0" sz="16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7" name="Google Shape;657;g2aaa0efc886_0_47"/>
          <p:cNvSpPr txBox="1"/>
          <p:nvPr/>
        </p:nvSpPr>
        <p:spPr>
          <a:xfrm>
            <a:off x="5954473" y="2222450"/>
            <a:ext cx="3706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Sostenere un processo di sistema tra tutte le attività per affrontare le criticità delle dimensioni aziendali  </a:t>
            </a:r>
            <a:endParaRPr sz="1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8" name="Google Shape;658;g2aaa0efc886_0_47"/>
          <p:cNvSpPr txBox="1"/>
          <p:nvPr/>
        </p:nvSpPr>
        <p:spPr>
          <a:xfrm>
            <a:off x="5662700" y="3330350"/>
            <a:ext cx="4475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Sostenere un aggiornato processo organizzativo aziendale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9" name="Google Shape;659;g2aaa0efc886_0_47"/>
          <p:cNvSpPr txBox="1"/>
          <p:nvPr/>
        </p:nvSpPr>
        <p:spPr>
          <a:xfrm>
            <a:off x="5954450" y="4304613"/>
            <a:ext cx="38916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Sostenere un aggiornato processo organizzativo aziendale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0" name="Google Shape;660;g2aaa0efc886_0_47"/>
          <p:cNvSpPr txBox="1"/>
          <p:nvPr/>
        </p:nvSpPr>
        <p:spPr>
          <a:xfrm>
            <a:off x="5954450" y="5294175"/>
            <a:ext cx="4475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Per dotarsi di servizi innovativi  che diano efficienza e competitivtà</a:t>
            </a: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61" name="Google Shape;661;g2aaa0efc886_0_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29900" y="61650"/>
            <a:ext cx="1286277" cy="85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aaa1487301_0_4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668" name="Google Shape;668;g2aaa1487301_0_41"/>
          <p:cNvSpPr txBox="1"/>
          <p:nvPr/>
        </p:nvSpPr>
        <p:spPr>
          <a:xfrm>
            <a:off x="7300913" y="1042988"/>
            <a:ext cx="411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g2aaa1487301_0_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7593892">
            <a:off x="8201197" y="-6066963"/>
            <a:ext cx="8232329" cy="13887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g2aaa1487301_0_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05811" y="704600"/>
            <a:ext cx="5468040" cy="9720926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g2aaa1487301_0_41"/>
          <p:cNvSpPr txBox="1"/>
          <p:nvPr/>
        </p:nvSpPr>
        <p:spPr>
          <a:xfrm>
            <a:off x="1092150" y="1786100"/>
            <a:ext cx="403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ECE5EC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2" name="Google Shape;672;g2aaa1487301_0_41"/>
          <p:cNvSpPr txBox="1"/>
          <p:nvPr/>
        </p:nvSpPr>
        <p:spPr>
          <a:xfrm>
            <a:off x="3883075" y="1668700"/>
            <a:ext cx="582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3" name="Google Shape;673;g2aaa1487301_0_41"/>
          <p:cNvSpPr txBox="1"/>
          <p:nvPr/>
        </p:nvSpPr>
        <p:spPr>
          <a:xfrm>
            <a:off x="1239250" y="2189500"/>
            <a:ext cx="65958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nir"/>
              <a:buChar char="●"/>
            </a:pPr>
            <a:r>
              <a:rPr lang="it-IT" sz="1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Abbiamo introdotto</a:t>
            </a:r>
            <a:r>
              <a:rPr lang="it-IT" sz="1600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 il menù digitale</a:t>
            </a:r>
            <a:r>
              <a:rPr lang="it-IT" sz="1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, completo di supporto multilingue, per rispondere alle esigenze innovative del mercato attuale, che richiede sempre più efficienza e competitività.</a:t>
            </a:r>
            <a:endParaRPr>
              <a:solidFill>
                <a:srgbClr val="ECE5EC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nir"/>
              <a:buChar char="●"/>
            </a:pPr>
            <a:r>
              <a:rPr lang="it-IT" sz="1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È stato creato un portale innovativo per la gestione del percorso aziendale, completo di </a:t>
            </a:r>
            <a:r>
              <a:rPr lang="it-IT" sz="1600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un sistema di prenotazione</a:t>
            </a:r>
            <a:r>
              <a:rPr lang="it-IT" sz="1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che funziona perfettamente sia all'interno che all'esterno dell'attività B2C.</a:t>
            </a:r>
            <a:endParaRPr sz="16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nir"/>
              <a:buChar char="●"/>
            </a:pPr>
            <a:r>
              <a:rPr lang="it-IT" sz="1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È ufficialmente avviato il percorso di integrazione all'interno del portale, sfruttando il supporto dell'</a:t>
            </a:r>
            <a:r>
              <a:rPr lang="it-IT" sz="1600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e-commerce</a:t>
            </a:r>
            <a:r>
              <a:rPr lang="it-IT" sz="1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per creare un B2B dinamico tra le nostre aziende produttrici.</a:t>
            </a:r>
            <a:endParaRPr sz="16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74" name="Google Shape;674;g2aaa1487301_0_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01375" y="238550"/>
            <a:ext cx="1286277" cy="85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2aaa1487301_0_41"/>
          <p:cNvPicPr preferRelativeResize="0"/>
          <p:nvPr/>
        </p:nvPicPr>
        <p:blipFill rotWithShape="1">
          <a:blip r:embed="rId6">
            <a:alphaModFix/>
          </a:blip>
          <a:srcRect b="61881" l="15295" r="35838" t="12959"/>
          <a:stretch/>
        </p:blipFill>
        <p:spPr>
          <a:xfrm>
            <a:off x="1092153" y="334100"/>
            <a:ext cx="5002814" cy="1448812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2aaa1487301_0_41"/>
          <p:cNvSpPr txBox="1"/>
          <p:nvPr/>
        </p:nvSpPr>
        <p:spPr>
          <a:xfrm>
            <a:off x="2820083" y="627791"/>
            <a:ext cx="2720700" cy="11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it-IT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L’</a:t>
            </a:r>
            <a:r>
              <a:rPr b="0" i="0" lang="it-IT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INNOVAZIONE</a:t>
            </a:r>
            <a:r>
              <a:rPr b="0" i="0" lang="it-IT" sz="17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it-IT" sz="17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Digitale e Culturale    </a:t>
            </a:r>
            <a:endParaRPr b="0" i="0" sz="17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bdc2d0b3d9_1_43"/>
          <p:cNvSpPr txBox="1"/>
          <p:nvPr/>
        </p:nvSpPr>
        <p:spPr>
          <a:xfrm>
            <a:off x="7349105" y="4801966"/>
            <a:ext cx="43869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it-IT" sz="1600" u="none" cap="none" strike="noStrike">
                <a:solidFill>
                  <a:schemeClr val="lt1"/>
                </a:solidFill>
                <a:highlight>
                  <a:schemeClr val="dk2"/>
                </a:highlight>
                <a:latin typeface="Avenir"/>
                <a:ea typeface="Avenir"/>
                <a:cs typeface="Avenir"/>
                <a:sym typeface="Avenir"/>
              </a:rPr>
              <a:t>EXPERIENCE TOUR terredipregio</a:t>
            </a:r>
            <a:endParaRPr b="0" i="0" sz="1400" u="none" cap="none" strike="noStrike">
              <a:solidFill>
                <a:schemeClr val="lt1"/>
              </a:solidFill>
              <a:highlight>
                <a:schemeClr val="dk2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83" name="Google Shape;683;g2bdc2d0b3d9_1_43"/>
          <p:cNvPicPr preferRelativeResize="0"/>
          <p:nvPr/>
        </p:nvPicPr>
        <p:blipFill rotWithShape="1">
          <a:blip r:embed="rId3">
            <a:alphaModFix/>
          </a:blip>
          <a:srcRect b="9008" l="0" r="57158" t="0"/>
          <a:stretch/>
        </p:blipFill>
        <p:spPr>
          <a:xfrm>
            <a:off x="7290738" y="1103346"/>
            <a:ext cx="2589562" cy="32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g2bdc2d0b3d9_1_43"/>
          <p:cNvSpPr txBox="1"/>
          <p:nvPr/>
        </p:nvSpPr>
        <p:spPr>
          <a:xfrm>
            <a:off x="7349100" y="5314251"/>
            <a:ext cx="50340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it-IT" sz="1600" u="none" cap="none" strike="noStrike">
                <a:solidFill>
                  <a:schemeClr val="lt1"/>
                </a:solidFill>
                <a:highlight>
                  <a:schemeClr val="dk2"/>
                </a:highlight>
                <a:latin typeface="Avenir"/>
                <a:ea typeface="Avenir"/>
                <a:cs typeface="Avenir"/>
                <a:sym typeface="Avenir"/>
              </a:rPr>
              <a:t>E-COMMERCE  terredipregio</a:t>
            </a:r>
            <a:endParaRPr b="0" i="0" sz="1400" u="none" cap="none" strike="noStrike">
              <a:solidFill>
                <a:schemeClr val="lt1"/>
              </a:solidFill>
              <a:highlight>
                <a:schemeClr val="dk2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85" name="Google Shape;685;g2bdc2d0b3d9_1_43"/>
          <p:cNvSpPr txBox="1"/>
          <p:nvPr/>
        </p:nvSpPr>
        <p:spPr>
          <a:xfrm>
            <a:off x="7349100" y="5879351"/>
            <a:ext cx="58053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it-IT" sz="1600" u="none" cap="none" strike="noStrike">
                <a:solidFill>
                  <a:schemeClr val="lt1"/>
                </a:solidFill>
                <a:highlight>
                  <a:schemeClr val="dk2"/>
                </a:highlight>
                <a:latin typeface="Avenir"/>
                <a:ea typeface="Avenir"/>
                <a:cs typeface="Avenir"/>
                <a:sym typeface="Avenir"/>
              </a:rPr>
              <a:t>PROGETTO IL PERCORSO DELLE ROSE</a:t>
            </a:r>
            <a:endParaRPr b="0" i="0" sz="1400" u="none" cap="none" strike="noStrike">
              <a:solidFill>
                <a:schemeClr val="lt1"/>
              </a:solidFill>
              <a:highlight>
                <a:schemeClr val="dk2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86" name="Google Shape;686;g2bdc2d0b3d9_1_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2350" y="-175485"/>
            <a:ext cx="10779350" cy="606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g2bdc2d0b3d9_1_43"/>
          <p:cNvPicPr preferRelativeResize="0"/>
          <p:nvPr/>
        </p:nvPicPr>
        <p:blipFill rotWithShape="1">
          <a:blip r:embed="rId5">
            <a:alphaModFix/>
          </a:blip>
          <a:srcRect b="46890" l="32488" r="52628" t="14975"/>
          <a:stretch/>
        </p:blipFill>
        <p:spPr>
          <a:xfrm>
            <a:off x="6144792" y="-175475"/>
            <a:ext cx="1916702" cy="247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g2bdc2d0b3d9_1_43"/>
          <p:cNvPicPr preferRelativeResize="0"/>
          <p:nvPr/>
        </p:nvPicPr>
        <p:blipFill rotWithShape="1">
          <a:blip r:embed="rId5">
            <a:alphaModFix/>
          </a:blip>
          <a:srcRect b="48484" l="19020" r="66097" t="13381"/>
          <a:stretch/>
        </p:blipFill>
        <p:spPr>
          <a:xfrm>
            <a:off x="9431506" y="1229661"/>
            <a:ext cx="1916702" cy="2473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2bdc2d0b3d9_1_43"/>
          <p:cNvPicPr preferRelativeResize="0"/>
          <p:nvPr/>
        </p:nvPicPr>
        <p:blipFill rotWithShape="1">
          <a:blip r:embed="rId5">
            <a:alphaModFix/>
          </a:blip>
          <a:srcRect b="46253" l="46137" r="38979" t="15612"/>
          <a:stretch/>
        </p:blipFill>
        <p:spPr>
          <a:xfrm>
            <a:off x="6450682" y="2510667"/>
            <a:ext cx="1916702" cy="2473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g2bdc2d0b3d9_1_43"/>
          <p:cNvPicPr preferRelativeResize="0"/>
          <p:nvPr/>
        </p:nvPicPr>
        <p:blipFill rotWithShape="1">
          <a:blip r:embed="rId6">
            <a:alphaModFix/>
          </a:blip>
          <a:srcRect b="61881" l="15295" r="35838" t="12959"/>
          <a:stretch/>
        </p:blipFill>
        <p:spPr>
          <a:xfrm>
            <a:off x="655779" y="336724"/>
            <a:ext cx="5002814" cy="1448812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g2bdc2d0b3d9_1_43"/>
          <p:cNvSpPr txBox="1"/>
          <p:nvPr/>
        </p:nvSpPr>
        <p:spPr>
          <a:xfrm>
            <a:off x="2125430" y="653669"/>
            <a:ext cx="3131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it-IT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FILIERA INTEGRATA </a:t>
            </a:r>
            <a:r>
              <a:rPr b="0" i="0" lang="it-IT" sz="1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600"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it-IT" sz="1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Sinergia tra aziende del </a:t>
            </a:r>
            <a:r>
              <a:rPr lang="it-IT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territorio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g2bdc2d0b3d9_1_43"/>
          <p:cNvSpPr txBox="1"/>
          <p:nvPr/>
        </p:nvSpPr>
        <p:spPr>
          <a:xfrm>
            <a:off x="759051" y="2034275"/>
            <a:ext cx="5511300" cy="4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nir"/>
              <a:buChar char="●"/>
            </a:pPr>
            <a:r>
              <a:rPr b="0" i="0" lang="it-IT" sz="1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Abbiamo avviato la creazione di un piano logistico strategico per i vari acquisti della ristorazione, </a:t>
            </a:r>
            <a:r>
              <a:rPr b="0" i="0" lang="it-IT" sz="1600" u="none" cap="none" strike="noStrike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collegando in modo diretto le aziende agricole </a:t>
            </a:r>
            <a:r>
              <a:rPr b="0" i="0" lang="it-IT" sz="1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 produttive del nostro territorio con il nostro portale e.commerce</a:t>
            </a:r>
            <a:endParaRPr b="0" i="0" sz="16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nir"/>
              <a:buChar char="●"/>
            </a:pPr>
            <a:r>
              <a:rPr b="0" i="0" lang="it-IT" sz="1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È stato integrato il circuito della ristorazione con i </a:t>
            </a:r>
            <a:r>
              <a:rPr b="0" i="0" lang="it-IT" sz="1600" u="none" cap="none" strike="noStrike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percorsi turistici Experience Tour terredipregio, </a:t>
            </a:r>
            <a:r>
              <a:rPr b="0" i="0" lang="it-IT" sz="1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creando così un circuito virtuoso in cui ristorazione e turismo si fondono in maniera straordinaria con il nostro territorio.</a:t>
            </a:r>
            <a:endParaRPr/>
          </a:p>
          <a:p>
            <a:pPr indent="-3302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nir"/>
              <a:buChar char="●"/>
            </a:pPr>
            <a:r>
              <a:rPr b="0" i="0" lang="it-IT" sz="1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Grazie al </a:t>
            </a:r>
            <a:r>
              <a:rPr b="0" i="0" lang="it-IT" sz="1600" u="none" cap="none" strike="noStrike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piano ricette terredipregio</a:t>
            </a:r>
            <a:r>
              <a:rPr b="0" i="0" lang="it-IT" sz="1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, abbiamo instaurato una Ristorazione Tradizionale del territorio che è davvero inconfondibile  e riconoscibile.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555" r="5555" t="0"/>
          <a:stretch/>
        </p:blipFill>
        <p:spPr>
          <a:xfrm>
            <a:off x="5670701" y="-28750"/>
            <a:ext cx="6096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4"/>
          <p:cNvSpPr txBox="1"/>
          <p:nvPr>
            <p:ph idx="1" type="body"/>
          </p:nvPr>
        </p:nvSpPr>
        <p:spPr>
          <a:xfrm>
            <a:off x="-1325217" y="3977202"/>
            <a:ext cx="16230000" cy="28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0"/>
              <a:buNone/>
            </a:pPr>
            <a:r>
              <a:rPr lang="it-IT" sz="200"/>
              <a:t>0</a:t>
            </a:r>
            <a:endParaRPr sz="20000"/>
          </a:p>
        </p:txBody>
      </p:sp>
      <p:sp>
        <p:nvSpPr>
          <p:cNvPr id="700" name="Google Shape;70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701" name="Google Shape;701;p4"/>
          <p:cNvSpPr txBox="1"/>
          <p:nvPr>
            <p:ph idx="4" type="body"/>
          </p:nvPr>
        </p:nvSpPr>
        <p:spPr>
          <a:xfrm>
            <a:off x="706450" y="1362125"/>
            <a:ext cx="4900200" cy="25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●"/>
            </a:pPr>
            <a:r>
              <a:rPr lang="it-IT" sz="1600"/>
              <a:t>Un </a:t>
            </a:r>
            <a:r>
              <a:rPr b="1" lang="it-IT" sz="1600">
                <a:solidFill>
                  <a:srgbClr val="FFC000"/>
                </a:solidFill>
              </a:rPr>
              <a:t>logo identificativo   </a:t>
            </a:r>
            <a:r>
              <a:rPr lang="it-IT" sz="1600"/>
              <a:t>della Filiera ristorazione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●"/>
            </a:pPr>
            <a:r>
              <a:rPr lang="it-IT" sz="1600"/>
              <a:t>Una </a:t>
            </a:r>
            <a:r>
              <a:rPr b="1" lang="it-IT" sz="1600">
                <a:solidFill>
                  <a:srgbClr val="FFC000"/>
                </a:solidFill>
              </a:rPr>
              <a:t>Mappa</a:t>
            </a:r>
            <a:r>
              <a:rPr lang="it-IT" sz="1600"/>
              <a:t> di riferimento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●"/>
            </a:pPr>
            <a:r>
              <a:rPr lang="it-IT" sz="1600"/>
              <a:t>Un </a:t>
            </a:r>
            <a:r>
              <a:rPr b="1" lang="it-IT" sz="1600">
                <a:solidFill>
                  <a:srgbClr val="FFC000"/>
                </a:solidFill>
              </a:rPr>
              <a:t>Opuscolo</a:t>
            </a:r>
            <a:r>
              <a:rPr lang="it-IT" sz="1600"/>
              <a:t> illustrativo di rete dei punti Ristorazione del circuito </a:t>
            </a:r>
            <a:endParaRPr sz="16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●"/>
            </a:pPr>
            <a:r>
              <a:rPr b="1" lang="it-IT" sz="1600">
                <a:solidFill>
                  <a:srgbClr val="FFC000"/>
                </a:solidFill>
              </a:rPr>
              <a:t>Cartellonistica promozionale </a:t>
            </a:r>
            <a:r>
              <a:rPr lang="it-IT" sz="1600"/>
              <a:t>nel territorio con i relativi Qrcode informativi di collegamento </a:t>
            </a:r>
            <a:endParaRPr sz="16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4"/>
          <p:cNvSpPr txBox="1"/>
          <p:nvPr>
            <p:ph type="ctrTitle"/>
          </p:nvPr>
        </p:nvSpPr>
        <p:spPr>
          <a:xfrm>
            <a:off x="963100" y="722217"/>
            <a:ext cx="4386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venir"/>
              <a:buNone/>
            </a:pPr>
            <a:r>
              <a:rPr lang="it-IT"/>
              <a:t>MARKETING DI RETE</a:t>
            </a:r>
            <a:endParaRPr/>
          </a:p>
        </p:txBody>
      </p:sp>
      <p:pic>
        <p:nvPicPr>
          <p:cNvPr id="703" name="Google Shape;703;p4"/>
          <p:cNvPicPr preferRelativeResize="0"/>
          <p:nvPr/>
        </p:nvPicPr>
        <p:blipFill rotWithShape="1">
          <a:blip r:embed="rId4">
            <a:alphaModFix/>
          </a:blip>
          <a:srcRect b="0" l="0" r="0" t="25871"/>
          <a:stretch/>
        </p:blipFill>
        <p:spPr>
          <a:xfrm>
            <a:off x="222925" y="4087125"/>
            <a:ext cx="5383726" cy="673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8505405">
            <a:off x="-4455213" y="-5663345"/>
            <a:ext cx="6245673" cy="806259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4"/>
          <p:cNvSpPr txBox="1"/>
          <p:nvPr>
            <p:ph idx="10" type="dt"/>
          </p:nvPr>
        </p:nvSpPr>
        <p:spPr>
          <a:xfrm>
            <a:off x="4862975" y="6356363"/>
            <a:ext cx="1492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it-IT" sz="1000" u="none" cap="none" strike="noStrike">
                <a:solidFill>
                  <a:srgbClr val="AAC59E"/>
                </a:solidFill>
                <a:latin typeface="Avenir"/>
                <a:ea typeface="Avenir"/>
                <a:cs typeface="Avenir"/>
                <a:sym typeface="Avenir"/>
              </a:rPr>
              <a:t>terre</a:t>
            </a:r>
            <a:r>
              <a:rPr b="1" i="0" lang="it-IT" sz="1000" u="none" cap="none" strike="noStrik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di</a:t>
            </a:r>
            <a:r>
              <a:rPr b="1" i="0" lang="it-IT" sz="1000" u="none" cap="none" strike="noStrike">
                <a:solidFill>
                  <a:srgbClr val="AAC59E"/>
                </a:solidFill>
                <a:latin typeface="Avenir"/>
                <a:ea typeface="Avenir"/>
                <a:cs typeface="Avenir"/>
                <a:sym typeface="Avenir"/>
              </a:rPr>
              <a:t>pregio</a:t>
            </a:r>
            <a:endParaRPr/>
          </a:p>
        </p:txBody>
      </p:sp>
      <p:pic>
        <p:nvPicPr>
          <p:cNvPr id="706" name="Google Shape;70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8100000">
            <a:off x="9420007" y="-5318436"/>
            <a:ext cx="5904385" cy="9960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713" name="Google Shape;713;p6"/>
          <p:cNvSpPr txBox="1"/>
          <p:nvPr>
            <p:ph idx="4" type="body"/>
          </p:nvPr>
        </p:nvSpPr>
        <p:spPr>
          <a:xfrm>
            <a:off x="3738375" y="1456700"/>
            <a:ext cx="4516500" cy="20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 b="1" sz="1600" cap="none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it-IT" sz="1600"/>
              <a:t>Un</a:t>
            </a:r>
            <a:r>
              <a:rPr b="1" lang="it-IT" sz="1600">
                <a:solidFill>
                  <a:srgbClr val="FFC000"/>
                </a:solidFill>
              </a:rPr>
              <a:t> Piano di Branding </a:t>
            </a:r>
            <a:r>
              <a:rPr b="1" lang="it-IT" sz="1600"/>
              <a:t>per la costruzione di una immagine coordinata</a:t>
            </a:r>
            <a:endParaRPr b="1"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it-IT" sz="1600">
                <a:solidFill>
                  <a:srgbClr val="FFC000"/>
                </a:solidFill>
              </a:rPr>
              <a:t>Pagine Social </a:t>
            </a:r>
            <a:r>
              <a:rPr b="1" lang="it-IT" sz="1600"/>
              <a:t>con relativo piano promozionale  </a:t>
            </a:r>
            <a:endParaRPr b="1" sz="1600"/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b="1" lang="it-IT" sz="1600">
                <a:solidFill>
                  <a:srgbClr val="FFC000"/>
                </a:solidFill>
              </a:rPr>
              <a:t>Piano ricette terredipregio</a:t>
            </a:r>
            <a:r>
              <a:rPr b="1" lang="it-IT" sz="1600"/>
              <a:t> che è davvero inconfondibile  e riconoscibile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</p:txBody>
      </p:sp>
      <p:sp>
        <p:nvSpPr>
          <p:cNvPr id="714" name="Google Shape;714;p6"/>
          <p:cNvSpPr txBox="1"/>
          <p:nvPr>
            <p:ph type="ctrTitle"/>
          </p:nvPr>
        </p:nvSpPr>
        <p:spPr>
          <a:xfrm>
            <a:off x="4071400" y="816792"/>
            <a:ext cx="50340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venir"/>
              <a:buNone/>
            </a:pPr>
            <a:r>
              <a:rPr lang="it-IT"/>
              <a:t>MARKETING DI RETE</a:t>
            </a:r>
            <a:endParaRPr/>
          </a:p>
        </p:txBody>
      </p:sp>
      <p:sp>
        <p:nvSpPr>
          <p:cNvPr id="715" name="Google Shape;715;p6"/>
          <p:cNvSpPr txBox="1"/>
          <p:nvPr/>
        </p:nvSpPr>
        <p:spPr>
          <a:xfrm>
            <a:off x="7300913" y="1042988"/>
            <a:ext cx="411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6" name="Google Shape;71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025537">
            <a:off x="-3509153" y="1046051"/>
            <a:ext cx="7712936" cy="130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01375" y="238550"/>
            <a:ext cx="1286277" cy="85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6"/>
          <p:cNvPicPr preferRelativeResize="0"/>
          <p:nvPr/>
        </p:nvPicPr>
        <p:blipFill rotWithShape="1">
          <a:blip r:embed="rId5">
            <a:alphaModFix/>
          </a:blip>
          <a:srcRect b="0" l="9107" r="0" t="0"/>
          <a:stretch/>
        </p:blipFill>
        <p:spPr>
          <a:xfrm>
            <a:off x="5893750" y="-867337"/>
            <a:ext cx="7504550" cy="825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6"/>
          <p:cNvPicPr preferRelativeResize="0"/>
          <p:nvPr/>
        </p:nvPicPr>
        <p:blipFill rotWithShape="1">
          <a:blip r:embed="rId6">
            <a:alphaModFix/>
          </a:blip>
          <a:srcRect b="0" l="0" r="16128" t="0"/>
          <a:stretch/>
        </p:blipFill>
        <p:spPr>
          <a:xfrm>
            <a:off x="-3041800" y="-779900"/>
            <a:ext cx="6778226" cy="808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g2b8f6900164_0_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5705" r="15041" t="0"/>
          <a:stretch/>
        </p:blipFill>
        <p:spPr>
          <a:xfrm>
            <a:off x="-295150" y="0"/>
            <a:ext cx="4038600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g2b8f6900164_0_22"/>
          <p:cNvSpPr txBox="1"/>
          <p:nvPr>
            <p:ph idx="4" type="body"/>
          </p:nvPr>
        </p:nvSpPr>
        <p:spPr>
          <a:xfrm>
            <a:off x="4271325" y="2105438"/>
            <a:ext cx="4926300" cy="30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it-IT" sz="2000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Totem*</a:t>
            </a: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 personalizzato per le aziende del circuito  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it-IT" sz="2000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Cartellonistica promozionale </a:t>
            </a: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nel territorio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g2b8f6900164_0_22"/>
          <p:cNvSpPr txBox="1"/>
          <p:nvPr>
            <p:ph type="ctrTitle"/>
          </p:nvPr>
        </p:nvSpPr>
        <p:spPr>
          <a:xfrm>
            <a:off x="4047225" y="631617"/>
            <a:ext cx="50340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venir"/>
              <a:buNone/>
            </a:pPr>
            <a:r>
              <a:rPr lang="it-IT">
                <a:solidFill>
                  <a:srgbClr val="F2F2F2"/>
                </a:solidFill>
              </a:rPr>
              <a:t>MARKETING DI RETE</a:t>
            </a:r>
            <a:endParaRPr/>
          </a:p>
        </p:txBody>
      </p:sp>
      <p:pic>
        <p:nvPicPr>
          <p:cNvPr id="728" name="Google Shape;728;g2b8f6900164_0_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61988" y="2578350"/>
            <a:ext cx="9630024" cy="541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g2b8f6900164_0_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01375" y="238550"/>
            <a:ext cx="1286277" cy="85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g2b8f6900164_0_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010800" y="895350"/>
            <a:ext cx="6706800" cy="67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g2b8f6900164_0_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0225" y="799725"/>
            <a:ext cx="6365099" cy="63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g2b8f6900164_0_22"/>
          <p:cNvSpPr txBox="1"/>
          <p:nvPr/>
        </p:nvSpPr>
        <p:spPr>
          <a:xfrm>
            <a:off x="4047225" y="1095825"/>
            <a:ext cx="636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highlight>
                  <a:schemeClr val="dk2"/>
                </a:highlight>
                <a:latin typeface="Avenir"/>
                <a:ea typeface="Avenir"/>
                <a:cs typeface="Avenir"/>
                <a:sym typeface="Avenir"/>
              </a:rPr>
              <a:t>COSTRUZIONE</a:t>
            </a:r>
            <a:r>
              <a:rPr lang="it-IT" sz="2000">
                <a:solidFill>
                  <a:schemeClr val="lt1"/>
                </a:solidFill>
                <a:highlight>
                  <a:schemeClr val="dk2"/>
                </a:highlight>
                <a:latin typeface="Avenir"/>
                <a:ea typeface="Avenir"/>
                <a:cs typeface="Avenir"/>
                <a:sym typeface="Avenir"/>
              </a:rPr>
              <a:t> E LANCIO BRAND DI QUALITÀ </a:t>
            </a:r>
            <a:endParaRPr sz="2000">
              <a:solidFill>
                <a:srgbClr val="ECE5EC"/>
              </a:solidFill>
              <a:highlight>
                <a:schemeClr val="dk2"/>
              </a:highlight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Custom 21">
      <a:dk1>
        <a:srgbClr val="000000"/>
      </a:dk1>
      <a:lt1>
        <a:srgbClr val="FFFFFF"/>
      </a:lt1>
      <a:dk2>
        <a:srgbClr val="BF733A"/>
      </a:dk2>
      <a:lt2>
        <a:srgbClr val="E7E6E6"/>
      </a:lt2>
      <a:accent1>
        <a:srgbClr val="485441"/>
      </a:accent1>
      <a:accent2>
        <a:srgbClr val="EBFFE4"/>
      </a:accent2>
      <a:accent3>
        <a:srgbClr val="AAC59E"/>
      </a:accent3>
      <a:accent4>
        <a:srgbClr val="711D28"/>
      </a:accent4>
      <a:accent5>
        <a:srgbClr val="C59EC3"/>
      </a:accent5>
      <a:accent6>
        <a:srgbClr val="711D28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i Office">
  <a:themeElements>
    <a:clrScheme name="Custom 21">
      <a:dk1>
        <a:srgbClr val="000000"/>
      </a:dk1>
      <a:lt1>
        <a:srgbClr val="FFFFFF"/>
      </a:lt1>
      <a:dk2>
        <a:srgbClr val="BF733A"/>
      </a:dk2>
      <a:lt2>
        <a:srgbClr val="E7E6E6"/>
      </a:lt2>
      <a:accent1>
        <a:srgbClr val="485441"/>
      </a:accent1>
      <a:accent2>
        <a:srgbClr val="EBFFE4"/>
      </a:accent2>
      <a:accent3>
        <a:srgbClr val="AAC59E"/>
      </a:accent3>
      <a:accent4>
        <a:srgbClr val="711D28"/>
      </a:accent4>
      <a:accent5>
        <a:srgbClr val="C59EC3"/>
      </a:accent5>
      <a:accent6>
        <a:srgbClr val="711D28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2023-12-18T16:19:50Z</dcterms:created>
  <dc:creator>Gianni Moscatellini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